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4" autoAdjust="0"/>
    <p:restoredTop sz="94660"/>
  </p:normalViewPr>
  <p:slideViewPr>
    <p:cSldViewPr>
      <p:cViewPr varScale="1">
        <p:scale>
          <a:sx n="104" d="100"/>
          <a:sy n="104" d="100"/>
        </p:scale>
        <p:origin x="136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9/3/2024</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119997" y="17201"/>
            <a:ext cx="10385359" cy="7669093"/>
            <a:chOff x="128646" y="197990"/>
            <a:chExt cx="10385359" cy="7669093"/>
          </a:xfrm>
        </p:grpSpPr>
        <p:grpSp>
          <p:nvGrpSpPr>
            <p:cNvPr id="104" name="Group 103">
              <a:extLst>
                <a:ext uri="{FF2B5EF4-FFF2-40B4-BE49-F238E27FC236}">
                  <a16:creationId xmlns:a16="http://schemas.microsoft.com/office/drawing/2014/main" id="{15D86288-0652-4271-A3BE-473BCAA60B29}"/>
                </a:ext>
              </a:extLst>
            </p:cNvPr>
            <p:cNvGrpSpPr/>
            <p:nvPr/>
          </p:nvGrpSpPr>
          <p:grpSpPr>
            <a:xfrm>
              <a:off x="3390217" y="197990"/>
              <a:ext cx="7123788" cy="4565864"/>
              <a:chOff x="3390217" y="197990"/>
              <a:chExt cx="7123788" cy="4565864"/>
            </a:xfrm>
          </p:grpSpPr>
          <p:grpSp>
            <p:nvGrpSpPr>
              <p:cNvPr id="4" name="object 4"/>
              <p:cNvGrpSpPr/>
              <p:nvPr/>
            </p:nvGrpSpPr>
            <p:grpSpPr>
              <a:xfrm>
                <a:off x="3390217" y="197990"/>
                <a:ext cx="7123788" cy="4114748"/>
                <a:chOff x="3267988" y="228599"/>
                <a:chExt cx="7123788" cy="2578929"/>
              </a:xfrm>
              <a:solidFill>
                <a:schemeClr val="accent2">
                  <a:lumMod val="40000"/>
                  <a:lumOff val="60000"/>
                </a:schemeClr>
              </a:solidFill>
            </p:grpSpPr>
            <p:sp>
              <p:nvSpPr>
                <p:cNvPr id="5" name="object 5"/>
                <p:cNvSpPr/>
                <p:nvPr/>
              </p:nvSpPr>
              <p:spPr>
                <a:xfrm>
                  <a:off x="3448050" y="228600"/>
                  <a:ext cx="6943725" cy="2562225"/>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a:p>
              </p:txBody>
            </p:sp>
            <p:sp>
              <p:nvSpPr>
                <p:cNvPr id="6" name="object 6"/>
                <p:cNvSpPr/>
                <p:nvPr/>
              </p:nvSpPr>
              <p:spPr>
                <a:xfrm>
                  <a:off x="3267988" y="228599"/>
                  <a:ext cx="7123788" cy="2578929"/>
                </a:xfrm>
                <a:custGeom>
                  <a:avLst/>
                  <a:gdLst/>
                  <a:ahLst/>
                  <a:cxnLst/>
                  <a:rect l="l" t="t" r="r" b="b"/>
                  <a:pathLst>
                    <a:path w="6943725" h="2562225">
                      <a:moveTo>
                        <a:pt x="427100" y="0"/>
                      </a:moveTo>
                      <a:lnTo>
                        <a:pt x="6943725" y="0"/>
                      </a:lnTo>
                      <a:lnTo>
                        <a:pt x="6943725" y="2135124"/>
                      </a:lnTo>
                      <a:lnTo>
                        <a:pt x="6941219" y="2181676"/>
                      </a:lnTo>
                      <a:lnTo>
                        <a:pt x="6933877" y="2226772"/>
                      </a:lnTo>
                      <a:lnTo>
                        <a:pt x="6921959" y="2270153"/>
                      </a:lnTo>
                      <a:lnTo>
                        <a:pt x="6905723" y="2311558"/>
                      </a:lnTo>
                      <a:lnTo>
                        <a:pt x="6885431" y="2350727"/>
                      </a:lnTo>
                      <a:lnTo>
                        <a:pt x="6861343" y="2387400"/>
                      </a:lnTo>
                      <a:lnTo>
                        <a:pt x="6833718" y="2421317"/>
                      </a:lnTo>
                      <a:lnTo>
                        <a:pt x="6802817" y="2452218"/>
                      </a:lnTo>
                      <a:lnTo>
                        <a:pt x="6768900" y="2479843"/>
                      </a:lnTo>
                      <a:lnTo>
                        <a:pt x="6732227" y="2503932"/>
                      </a:lnTo>
                      <a:lnTo>
                        <a:pt x="6693058" y="2524223"/>
                      </a:lnTo>
                      <a:lnTo>
                        <a:pt x="6651653" y="2540459"/>
                      </a:lnTo>
                      <a:lnTo>
                        <a:pt x="6608272" y="2552377"/>
                      </a:lnTo>
                      <a:lnTo>
                        <a:pt x="6563176" y="2559719"/>
                      </a:lnTo>
                      <a:lnTo>
                        <a:pt x="6516624" y="2562225"/>
                      </a:lnTo>
                      <a:lnTo>
                        <a:pt x="0" y="2562225"/>
                      </a:lnTo>
                      <a:lnTo>
                        <a:pt x="0" y="427100"/>
                      </a:lnTo>
                      <a:lnTo>
                        <a:pt x="2505" y="380548"/>
                      </a:lnTo>
                      <a:lnTo>
                        <a:pt x="9847" y="335452"/>
                      </a:lnTo>
                      <a:lnTo>
                        <a:pt x="21765" y="292071"/>
                      </a:lnTo>
                      <a:lnTo>
                        <a:pt x="38001" y="250666"/>
                      </a:lnTo>
                      <a:lnTo>
                        <a:pt x="58292" y="211497"/>
                      </a:lnTo>
                      <a:lnTo>
                        <a:pt x="82381" y="174824"/>
                      </a:lnTo>
                      <a:lnTo>
                        <a:pt x="110006" y="140907"/>
                      </a:lnTo>
                      <a:lnTo>
                        <a:pt x="140907" y="110006"/>
                      </a:lnTo>
                      <a:lnTo>
                        <a:pt x="174824" y="82381"/>
                      </a:lnTo>
                      <a:lnTo>
                        <a:pt x="211497" y="58293"/>
                      </a:lnTo>
                      <a:lnTo>
                        <a:pt x="250666" y="38001"/>
                      </a:lnTo>
                      <a:lnTo>
                        <a:pt x="292071" y="21765"/>
                      </a:lnTo>
                      <a:lnTo>
                        <a:pt x="335452" y="9847"/>
                      </a:lnTo>
                      <a:lnTo>
                        <a:pt x="380548" y="2505"/>
                      </a:lnTo>
                      <a:lnTo>
                        <a:pt x="427100" y="0"/>
                      </a:lnTo>
                      <a:close/>
                    </a:path>
                  </a:pathLst>
                </a:custGeom>
                <a:grpFill/>
                <a:ln w="12700">
                  <a:solidFill>
                    <a:srgbClr val="6D1919"/>
                  </a:solidFill>
                </a:ln>
              </p:spPr>
              <p:txBody>
                <a:bodyPr wrap="square" lIns="0" tIns="0" rIns="0" bIns="0" rtlCol="0"/>
                <a:lstStyle/>
                <a:p>
                  <a:endParaRPr dirty="0"/>
                </a:p>
              </p:txBody>
            </p:sp>
            <p:sp>
              <p:nvSpPr>
                <p:cNvPr id="8" name="object 8"/>
                <p:cNvSpPr/>
                <p:nvPr/>
              </p:nvSpPr>
              <p:spPr>
                <a:xfrm>
                  <a:off x="8108564" y="249625"/>
                  <a:ext cx="2228850" cy="218352"/>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rgbClr val="6D1919"/>
                </a:solidFill>
                <a:ln w="12700">
                  <a:solidFill>
                    <a:srgbClr val="6D1919"/>
                  </a:solidFill>
                </a:ln>
              </p:spPr>
              <p:txBody>
                <a:bodyPr wrap="square" lIns="0" tIns="0" rIns="0" bIns="0" rtlCol="0"/>
                <a:lstStyle/>
                <a:p>
                  <a:pPr algn="ctr"/>
                  <a:r>
                    <a:rPr lang="en-GB" sz="1600" dirty="0">
                      <a:solidFill>
                        <a:schemeClr val="bg1"/>
                      </a:solidFill>
                    </a:rPr>
                    <a:t>Core Areas of Learning</a:t>
                  </a:r>
                  <a:endParaRPr sz="1600" dirty="0">
                    <a:solidFill>
                      <a:schemeClr val="bg1"/>
                    </a:solidFill>
                  </a:endParaRPr>
                </a:p>
              </p:txBody>
            </p:sp>
          </p:grpSp>
          <p:sp>
            <p:nvSpPr>
              <p:cNvPr id="9" name="object 9"/>
              <p:cNvSpPr txBox="1"/>
              <p:nvPr/>
            </p:nvSpPr>
            <p:spPr>
              <a:xfrm>
                <a:off x="3434680" y="469089"/>
                <a:ext cx="6983893" cy="4294765"/>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p:spPr>
            <p:txBody>
              <a:bodyPr vert="horz" wrap="square" lIns="0" tIns="125730" rIns="0" bIns="0" rtlCol="0">
                <a:spAutoFit/>
              </a:bodyPr>
              <a:lstStyle/>
              <a:p>
                <a:pPr marL="12700" marR="16510" algn="just">
                  <a:spcBef>
                    <a:spcPts val="515"/>
                  </a:spcBef>
                </a:pPr>
                <a:r>
                  <a:rPr sz="1000" dirty="0">
                    <a:latin typeface="Calibri"/>
                    <a:cs typeface="Calibri"/>
                  </a:rPr>
                  <a:t>In</a:t>
                </a:r>
                <a:r>
                  <a:rPr sz="1000" spc="-20" dirty="0">
                    <a:latin typeface="Calibri"/>
                    <a:cs typeface="Calibri"/>
                  </a:rPr>
                  <a:t> </a:t>
                </a:r>
                <a:r>
                  <a:rPr sz="1000" b="1" dirty="0">
                    <a:latin typeface="Calibri"/>
                    <a:cs typeface="Calibri"/>
                  </a:rPr>
                  <a:t>English</a:t>
                </a:r>
                <a:r>
                  <a:rPr sz="1000" dirty="0">
                    <a:latin typeface="Calibri"/>
                    <a:cs typeface="Calibri"/>
                  </a:rPr>
                  <a:t>,</a:t>
                </a:r>
                <a:r>
                  <a:rPr sz="1000" spc="-20" dirty="0">
                    <a:latin typeface="Calibri"/>
                    <a:cs typeface="Calibri"/>
                  </a:rPr>
                  <a:t> </a:t>
                </a:r>
                <a:r>
                  <a:rPr sz="1000" spc="-15" dirty="0">
                    <a:latin typeface="Calibri"/>
                    <a:cs typeface="Calibri"/>
                  </a:rPr>
                  <a:t>we will </a:t>
                </a:r>
                <a:r>
                  <a:rPr lang="en-GB" sz="1000" spc="-15" dirty="0">
                    <a:latin typeface="Calibri"/>
                    <a:cs typeface="Calibri"/>
                  </a:rPr>
                  <a:t>be using the story ‘’The Egyptian Cinderella’  to retell a narrative then create our own using it as inspiration. Whilst learning and consolidating the different elements of punctuation and grammar to enhance our writing. .  The aim of this is to build on the children's independent writing skills, range of vocabulary and develop good stamina in writing. We will also look at writing an explanation text on mummification. The second half of the term we will be looking at continuing our theme on Ancient Egypt by writing a biography of Cleopatra, a diary entry and conducting out Mighty Oak public speaking sessions. </a:t>
                </a:r>
              </a:p>
              <a:p>
                <a:pPr marL="12700" marR="16510" algn="just">
                  <a:spcBef>
                    <a:spcPts val="515"/>
                  </a:spcBef>
                </a:pPr>
                <a:r>
                  <a:rPr sz="1000" dirty="0">
                    <a:latin typeface="Calibri"/>
                    <a:cs typeface="Calibri"/>
                  </a:rPr>
                  <a:t>In</a:t>
                </a:r>
                <a:r>
                  <a:rPr sz="1000" spc="-15" dirty="0">
                    <a:latin typeface="Calibri"/>
                    <a:cs typeface="Calibri"/>
                  </a:rPr>
                  <a:t> </a:t>
                </a:r>
                <a:r>
                  <a:rPr sz="1000" b="1" dirty="0">
                    <a:latin typeface="Calibri"/>
                    <a:cs typeface="Calibri"/>
                  </a:rPr>
                  <a:t>Maths</a:t>
                </a:r>
                <a:r>
                  <a:rPr sz="1000" dirty="0">
                    <a:latin typeface="Calibri"/>
                    <a:cs typeface="Calibri"/>
                  </a:rPr>
                  <a:t>,</a:t>
                </a:r>
                <a:r>
                  <a:rPr sz="1000" spc="-20" dirty="0">
                    <a:latin typeface="Calibri"/>
                    <a:cs typeface="Calibri"/>
                  </a:rPr>
                  <a:t> </a:t>
                </a:r>
                <a:r>
                  <a:rPr sz="1000" spc="-15" dirty="0">
                    <a:latin typeface="Calibri"/>
                    <a:cs typeface="Calibri"/>
                  </a:rPr>
                  <a:t>we </a:t>
                </a:r>
                <a:r>
                  <a:rPr lang="en-GB" sz="1000" spc="-15" dirty="0">
                    <a:latin typeface="Calibri"/>
                    <a:cs typeface="Calibri"/>
                  </a:rPr>
                  <a:t>will be exploring some key elements of Number such as numbers up to 1,000,000. We will round large numbers, interpret negative numbers in lots of contexts, and learn Roman numerals up to 1000 (M).  We will also solve problems involving numbers with more than four digits. They will be able to mentally solve problems involving large numbers, and will tackle longer multi-step calculations. As well  as consolidate and recall multiplication and division facts for times tables up to 12 × 12 including identifying multiples and factors, common factors of 2 numbers, and prime numbers. We will also find the area and perimeter of lots of different shapes, will estimate capacity and volume, and will covert between units of time.</a:t>
                </a:r>
              </a:p>
              <a:p>
                <a:pPr marL="12700" marR="5080"/>
                <a:endParaRPr lang="en-GB" sz="1000" dirty="0">
                  <a:latin typeface="Calibri"/>
                  <a:cs typeface="Calibri"/>
                </a:endParaRPr>
              </a:p>
              <a:p>
                <a:pPr algn="just"/>
                <a:r>
                  <a:rPr sz="1000" dirty="0">
                    <a:latin typeface="Calibri"/>
                    <a:cs typeface="Calibri"/>
                  </a:rPr>
                  <a:t>In</a:t>
                </a:r>
                <a:r>
                  <a:rPr sz="1000" spc="-10" dirty="0">
                    <a:latin typeface="Calibri"/>
                    <a:cs typeface="Calibri"/>
                  </a:rPr>
                  <a:t> </a:t>
                </a:r>
                <a:r>
                  <a:rPr sz="1000" b="1" dirty="0">
                    <a:latin typeface="Calibri"/>
                    <a:cs typeface="Calibri"/>
                  </a:rPr>
                  <a:t>Science</a:t>
                </a:r>
                <a:r>
                  <a:rPr sz="1000" dirty="0">
                    <a:latin typeface="Calibri"/>
                    <a:cs typeface="Calibri"/>
                  </a:rPr>
                  <a:t>,</a:t>
                </a:r>
                <a:r>
                  <a:rPr sz="1000" spc="-15" dirty="0">
                    <a:latin typeface="Calibri"/>
                    <a:cs typeface="Calibri"/>
                  </a:rPr>
                  <a:t> </a:t>
                </a:r>
                <a:r>
                  <a:rPr lang="en-GB" sz="1000" spc="-15" dirty="0">
                    <a:latin typeface="Calibri"/>
                    <a:cs typeface="Calibri"/>
                  </a:rPr>
                  <a:t> the first half term we will explore the properties and changes of materials; such as comparing and grouping materials based on their properties, including the ability to conduct heat and electricity. Explain why materials have certain purposes and why some materials will not be suitable. We will also explore the process of dissolving, understanding how to recover a solute from a solution using evaporation as well as separate a variety of mixtures using the processes of sieving, filtering, magnetism and dissolving. In the second half we will be stargazers exploring, identifying and comparing the planets. Distinguish between heliocentric and geocentric ideas of planetary movement. Practise working scientifically throughout out lessons </a:t>
                </a:r>
              </a:p>
              <a:p>
                <a:endParaRPr lang="en-GB" sz="1000" spc="-15" dirty="0">
                  <a:latin typeface="Calibri"/>
                  <a:cs typeface="Calibri"/>
                </a:endParaRPr>
              </a:p>
              <a:p>
                <a:pPr algn="just"/>
                <a:r>
                  <a:rPr lang="en-GB" sz="1000" spc="-15" dirty="0">
                    <a:latin typeface="Calibri"/>
                    <a:cs typeface="Calibri"/>
                  </a:rPr>
                  <a:t>In </a:t>
                </a:r>
                <a:r>
                  <a:rPr lang="en-GB" sz="1000" b="1" spc="-15" dirty="0">
                    <a:latin typeface="Calibri"/>
                    <a:cs typeface="Calibri"/>
                  </a:rPr>
                  <a:t>Religious Education</a:t>
                </a:r>
                <a:r>
                  <a:rPr lang="en-GB" sz="1000" spc="-15" dirty="0">
                    <a:latin typeface="Calibri"/>
                    <a:cs typeface="Calibri"/>
                  </a:rPr>
                  <a:t>, we will be building on and deepening our knowledge into the creation story by exploring the complementary and conflicting aspects. We will also explore why and how following God brings freedom and justice. In the second half term we will be recapping and deepening our knowledge and understanding of Jewish faith, exploring the similarities to Christianity and the differences between other faiths as well as looking at them from different points of view and splitting it into three different areas: Human/Social Sciences, Philosophy and Theology.</a:t>
                </a:r>
              </a:p>
              <a:p>
                <a:pPr marL="12700">
                  <a:lnSpc>
                    <a:spcPct val="100000"/>
                  </a:lnSpc>
                  <a:spcBef>
                    <a:spcPts val="425"/>
                  </a:spcBef>
                </a:pPr>
                <a:endParaRPr lang="en-GB" sz="1000" spc="-15" dirty="0">
                  <a:latin typeface="Calibri"/>
                  <a:cs typeface="Calibri"/>
                </a:endParaRPr>
              </a:p>
              <a:p>
                <a:pPr marL="12700">
                  <a:lnSpc>
                    <a:spcPct val="100000"/>
                  </a:lnSpc>
                  <a:spcBef>
                    <a:spcPts val="425"/>
                  </a:spcBef>
                </a:pPr>
                <a:endParaRPr sz="1000" dirty="0">
                  <a:latin typeface="Calibri"/>
                  <a:cs typeface="Calibri"/>
                </a:endParaRP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150553" y="2462377"/>
              <a:ext cx="3104065" cy="1307673"/>
              <a:chOff x="-193295" y="2484065"/>
              <a:chExt cx="3104065" cy="1307673"/>
            </a:xfrm>
          </p:grpSpPr>
          <p:sp>
            <p:nvSpPr>
              <p:cNvPr id="15" name="object 15"/>
              <p:cNvSpPr/>
              <p:nvPr/>
            </p:nvSpPr>
            <p:spPr>
              <a:xfrm>
                <a:off x="-193295" y="2484065"/>
                <a:ext cx="3104065" cy="872889"/>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a:p>
            </p:txBody>
          </p:sp>
          <p:sp>
            <p:nvSpPr>
              <p:cNvPr id="18" name="object 18"/>
              <p:cNvSpPr txBox="1"/>
              <p:nvPr/>
            </p:nvSpPr>
            <p:spPr>
              <a:xfrm>
                <a:off x="417068" y="3253257"/>
                <a:ext cx="2084705" cy="538481"/>
              </a:xfrm>
              <a:prstGeom prst="rect">
                <a:avLst/>
              </a:prstGeom>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7595" cy="1403985"/>
              <a:chOff x="8055609" y="2866390"/>
              <a:chExt cx="2347595" cy="1403985"/>
            </a:xfrm>
          </p:grpSpPr>
          <p:grpSp>
            <p:nvGrpSpPr>
              <p:cNvPr id="19" name="object 19"/>
              <p:cNvGrpSpPr/>
              <p:nvPr/>
            </p:nvGrpSpPr>
            <p:grpSpPr>
              <a:xfrm>
                <a:off x="8055609" y="2866390"/>
                <a:ext cx="2347595" cy="1403985"/>
                <a:chOff x="8055609" y="2866390"/>
                <a:chExt cx="2347595" cy="1403985"/>
              </a:xfrm>
              <a:solidFill>
                <a:schemeClr val="accent2">
                  <a:lumMod val="40000"/>
                  <a:lumOff val="60000"/>
                </a:schemeClr>
              </a:solid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pPr algn="just"/>
                  <a:endParaRPr dirty="0"/>
                </a:p>
              </p:txBody>
            </p:sp>
          </p:grpSp>
          <p:sp>
            <p:nvSpPr>
              <p:cNvPr id="22" name="object 22"/>
              <p:cNvSpPr txBox="1"/>
              <p:nvPr/>
            </p:nvSpPr>
            <p:spPr>
              <a:xfrm>
                <a:off x="9076817" y="2923565"/>
                <a:ext cx="1271270" cy="221855"/>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History</a:t>
                </a:r>
                <a:endParaRPr sz="1100" dirty="0">
                  <a:latin typeface="Calibri"/>
                  <a:cs typeface="Calibri"/>
                </a:endParaRPr>
              </a:p>
            </p:txBody>
          </p:sp>
          <p:sp>
            <p:nvSpPr>
              <p:cNvPr id="23" name="object 23"/>
              <p:cNvSpPr txBox="1"/>
              <p:nvPr/>
            </p:nvSpPr>
            <p:spPr>
              <a:xfrm>
                <a:off x="8124282" y="3116845"/>
                <a:ext cx="2172970" cy="1090683"/>
              </a:xfrm>
              <a:prstGeom prst="rect">
                <a:avLst/>
              </a:prstGeom>
            </p:spPr>
            <p:txBody>
              <a:bodyPr vert="horz" wrap="square" lIns="0" tIns="13335" rIns="0" bIns="0" rtlCol="0">
                <a:spAutoFit/>
              </a:bodyPr>
              <a:lstStyle/>
              <a:p>
                <a:pPr marR="5080" lvl="2" algn="l"/>
                <a:r>
                  <a:rPr sz="1000" dirty="0">
                    <a:latin typeface="Calibri"/>
                    <a:cs typeface="Calibri"/>
                  </a:rPr>
                  <a:t>In</a:t>
                </a:r>
                <a:r>
                  <a:rPr lang="en-GB" sz="1000" dirty="0">
                    <a:latin typeface="Calibri"/>
                    <a:cs typeface="Calibri"/>
                  </a:rPr>
                  <a:t> </a:t>
                </a:r>
                <a:r>
                  <a:rPr lang="en-GB" sz="1000" b="1" spc="-15" dirty="0">
                    <a:latin typeface="Calibri"/>
                    <a:cs typeface="Calibri"/>
                  </a:rPr>
                  <a:t>History</a:t>
                </a:r>
                <a:r>
                  <a:rPr lang="en-GB" sz="1000" spc="-20" dirty="0">
                    <a:latin typeface="Calibri"/>
                    <a:cs typeface="Calibri"/>
                  </a:rPr>
                  <a:t> </a:t>
                </a:r>
                <a:r>
                  <a:rPr lang="en-GB" sz="1000" spc="-15" dirty="0">
                    <a:latin typeface="Calibri"/>
                    <a:cs typeface="Calibri"/>
                  </a:rPr>
                  <a:t>we will learn about the achievements of this civilisation. Then learn about how and where the ancient Egyptians lived, what was important to the daily lives of ancient Egyptians, who Tutankhamun was and how mummies were made. </a:t>
                </a:r>
                <a:endParaRPr lang="en-GB" sz="1000" spc="-2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7200" y="4410078"/>
              <a:ext cx="2334895" cy="1701965"/>
              <a:chOff x="5455920" y="2872740"/>
              <a:chExt cx="2334895" cy="1701965"/>
            </a:xfrm>
          </p:grpSpPr>
          <p:grpSp>
            <p:nvGrpSpPr>
              <p:cNvPr id="24" name="object 24"/>
              <p:cNvGrpSpPr/>
              <p:nvPr/>
            </p:nvGrpSpPr>
            <p:grpSpPr>
              <a:xfrm>
                <a:off x="5455920" y="2872740"/>
                <a:ext cx="2334895" cy="1391920"/>
                <a:chOff x="5455920" y="2872740"/>
                <a:chExt cx="2334895" cy="1391920"/>
              </a:xfrm>
              <a:solidFill>
                <a:schemeClr val="accent2">
                  <a:lumMod val="40000"/>
                  <a:lumOff val="60000"/>
                </a:schemeClr>
              </a:solid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a:p>
              </p:txBody>
            </p:sp>
            <p:sp>
              <p:nvSpPr>
                <p:cNvPr id="26" name="object 26"/>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a:p>
              </p:txBody>
            </p:sp>
          </p:grpSp>
          <p:sp>
            <p:nvSpPr>
              <p:cNvPr id="27" name="object 27"/>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Computing</a:t>
                </a:r>
                <a:endParaRPr sz="1100" dirty="0">
                  <a:latin typeface="Calibri"/>
                  <a:cs typeface="Calibri"/>
                </a:endParaRPr>
              </a:p>
            </p:txBody>
          </p:sp>
          <p:sp>
            <p:nvSpPr>
              <p:cNvPr id="28" name="object 28"/>
              <p:cNvSpPr txBox="1"/>
              <p:nvPr/>
            </p:nvSpPr>
            <p:spPr>
              <a:xfrm>
                <a:off x="5555210" y="3201765"/>
                <a:ext cx="2173282" cy="1372940"/>
              </a:xfrm>
              <a:prstGeom prst="rect">
                <a:avLst/>
              </a:prstGeom>
            </p:spPr>
            <p:txBody>
              <a:bodyPr vert="horz" wrap="square" lIns="0" tIns="13335" rIns="0" bIns="0" rtlCol="0">
                <a:spAutoFit/>
              </a:bodyPr>
              <a:lstStyle/>
              <a:p>
                <a:pPr marL="12700" marR="5080">
                  <a:lnSpc>
                    <a:spcPct val="108500"/>
                  </a:lnSpc>
                  <a:spcBef>
                    <a:spcPts val="105"/>
                  </a:spcBef>
                </a:pPr>
                <a:r>
                  <a:rPr sz="1000" spc="-20" dirty="0">
                    <a:latin typeface="Calibri"/>
                    <a:cs typeface="Calibri"/>
                  </a:rPr>
                  <a:t>In </a:t>
                </a:r>
                <a:r>
                  <a:rPr lang="en-GB" sz="1000" b="1" spc="-20" dirty="0">
                    <a:latin typeface="Calibri"/>
                    <a:cs typeface="Calibri"/>
                  </a:rPr>
                  <a:t>Computing</a:t>
                </a:r>
                <a:r>
                  <a:rPr sz="1000" spc="-20" dirty="0">
                    <a:latin typeface="Calibri"/>
                    <a:cs typeface="Calibri"/>
                  </a:rPr>
                  <a:t> we will</a:t>
                </a:r>
                <a:r>
                  <a:rPr lang="en-GB" sz="1000" spc="-20" dirty="0">
                    <a:latin typeface="Calibri"/>
                    <a:cs typeface="Calibri"/>
                  </a:rPr>
                  <a:t> continue to build upon their knowledge and understanding of Coding as well as Online Safety. In addition we will also look at Databases by creating them and understanding the best types of questions to use</a:t>
                </a:r>
                <a:r>
                  <a:rPr lang="en-GB" sz="1000" dirty="0">
                    <a:latin typeface="Calibri"/>
                    <a:cs typeface="Calibri"/>
                  </a:rPr>
                  <a:t>.</a:t>
                </a: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273494" y="5896155"/>
              <a:ext cx="2745338" cy="1885190"/>
              <a:chOff x="1844263" y="4366259"/>
              <a:chExt cx="2414683" cy="1901070"/>
            </a:xfrm>
          </p:grpSpPr>
          <p:grpSp>
            <p:nvGrpSpPr>
              <p:cNvPr id="48" name="object 48"/>
              <p:cNvGrpSpPr/>
              <p:nvPr/>
            </p:nvGrpSpPr>
            <p:grpSpPr>
              <a:xfrm>
                <a:off x="1844263" y="4366259"/>
                <a:ext cx="2414683" cy="1553846"/>
                <a:chOff x="1844263" y="4366259"/>
                <a:chExt cx="2414683" cy="1553846"/>
              </a:xfrm>
              <a:solidFill>
                <a:schemeClr val="accent2">
                  <a:lumMod val="40000"/>
                  <a:lumOff val="60000"/>
                </a:schemeClr>
              </a:solidFill>
            </p:grpSpPr>
            <p:sp>
              <p:nvSpPr>
                <p:cNvPr id="49" name="object 49"/>
                <p:cNvSpPr/>
                <p:nvPr/>
              </p:nvSpPr>
              <p:spPr>
                <a:xfrm>
                  <a:off x="2192019"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a:p>
              </p:txBody>
            </p:sp>
            <p:sp>
              <p:nvSpPr>
                <p:cNvPr id="50" name="object 50"/>
                <p:cNvSpPr/>
                <p:nvPr/>
              </p:nvSpPr>
              <p:spPr>
                <a:xfrm>
                  <a:off x="1844263" y="4366259"/>
                  <a:ext cx="2414683"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sz="1100" spc="-25" dirty="0">
                    <a:solidFill>
                      <a:srgbClr val="FFFFFF"/>
                    </a:solidFill>
                    <a:latin typeface="Calibri"/>
                    <a:cs typeface="Calibri"/>
                  </a:rPr>
                  <a:t>Art</a:t>
                </a:r>
                <a:endParaRPr sz="1100" dirty="0">
                  <a:latin typeface="Calibri"/>
                  <a:cs typeface="Calibri"/>
                </a:endParaRPr>
              </a:p>
            </p:txBody>
          </p:sp>
          <p:sp>
            <p:nvSpPr>
              <p:cNvPr id="52" name="object 52"/>
              <p:cNvSpPr txBox="1"/>
              <p:nvPr/>
            </p:nvSpPr>
            <p:spPr>
              <a:xfrm>
                <a:off x="1860650" y="4687163"/>
                <a:ext cx="2376104" cy="1580166"/>
              </a:xfrm>
              <a:prstGeom prst="rect">
                <a:avLst/>
              </a:prstGeom>
            </p:spPr>
            <p:txBody>
              <a:bodyPr vert="horz" wrap="square" lIns="0" tIns="13335" rIns="0" bIns="0" rtlCol="0">
                <a:spAutoFit/>
              </a:bodyPr>
              <a:lstStyle/>
              <a:p>
                <a:pPr marL="12700" marR="5080">
                  <a:lnSpc>
                    <a:spcPct val="109600"/>
                  </a:lnSpc>
                  <a:spcBef>
                    <a:spcPts val="105"/>
                  </a:spcBef>
                </a:pPr>
                <a:r>
                  <a:rPr sz="1000" spc="-20" dirty="0">
                    <a:latin typeface="Calibri"/>
                    <a:cs typeface="Calibri"/>
                  </a:rPr>
                  <a:t>In </a:t>
                </a:r>
                <a:r>
                  <a:rPr sz="1000" b="1" spc="-20" dirty="0" err="1">
                    <a:latin typeface="Calibri"/>
                    <a:cs typeface="Calibri"/>
                  </a:rPr>
                  <a:t>Ar</a:t>
                </a:r>
                <a:r>
                  <a:rPr lang="en-GB" sz="1000" b="1" spc="-20" dirty="0">
                    <a:latin typeface="Calibri"/>
                    <a:cs typeface="Calibri"/>
                  </a:rPr>
                  <a:t>t, </a:t>
                </a:r>
                <a:r>
                  <a:rPr lang="en-GB" sz="1000" spc="-20" dirty="0">
                    <a:latin typeface="Calibri"/>
                    <a:cs typeface="Calibri"/>
                  </a:rPr>
                  <a:t>our focus will be on we skill of sculpture where will be creating deigning and creating a canopic jar using different techniques and tools to manipulate and craft our designs. In addition we will also continue to develop our drawing and painting skills through different mediums</a:t>
                </a:r>
                <a:r>
                  <a:rPr lang="en-GB" sz="1000" dirty="0">
                    <a:latin typeface="Calibri"/>
                    <a:cs typeface="Calibri"/>
                  </a:rPr>
                  <a:t>. </a:t>
                </a: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5722972" y="5858294"/>
              <a:ext cx="2350521" cy="1839514"/>
              <a:chOff x="6423659" y="4354195"/>
              <a:chExt cx="2079625" cy="1826763"/>
            </a:xfrm>
          </p:grpSpPr>
          <p:grpSp>
            <p:nvGrpSpPr>
              <p:cNvPr id="53" name="object 53"/>
              <p:cNvGrpSpPr/>
              <p:nvPr/>
            </p:nvGrpSpPr>
            <p:grpSpPr>
              <a:xfrm>
                <a:off x="6423659" y="4354195"/>
                <a:ext cx="2079625" cy="1566545"/>
                <a:chOff x="6423659" y="4354195"/>
                <a:chExt cx="2079625" cy="1566545"/>
              </a:xfrm>
              <a:solidFill>
                <a:schemeClr val="accent2">
                  <a:lumMod val="40000"/>
                  <a:lumOff val="60000"/>
                </a:schemeClr>
              </a:solid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2">
                      <a:lumMod val="50000"/>
                    </a:schemeClr>
                  </a:solidFill>
                </a:ln>
              </p:spPr>
              <p:txBody>
                <a:bodyPr wrap="square" lIns="0" tIns="0" rIns="0" bIns="0" rtlCol="0"/>
                <a:lstStyle/>
                <a:p>
                  <a:endParaRPr/>
                </a:p>
              </p:txBody>
            </p:sp>
            <p:sp>
              <p:nvSpPr>
                <p:cNvPr id="55" name="object 55"/>
                <p:cNvSpPr/>
                <p:nvPr/>
              </p:nvSpPr>
              <p:spPr>
                <a:xfrm>
                  <a:off x="6430009" y="4360545"/>
                  <a:ext cx="2066925" cy="1553845"/>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50000"/>
                    </a:schemeClr>
                  </a:solidFill>
                </a:ln>
              </p:spPr>
              <p:txBody>
                <a:bodyPr wrap="square" lIns="0" tIns="0" rIns="0" bIns="0" rtlCol="0"/>
                <a:lstStyle/>
                <a:p>
                  <a:endParaRPr dirty="0"/>
                </a:p>
              </p:txBody>
            </p:sp>
          </p:grpSp>
          <p:sp>
            <p:nvSpPr>
              <p:cNvPr id="56" name="object 56"/>
              <p:cNvSpPr txBox="1"/>
              <p:nvPr/>
            </p:nvSpPr>
            <p:spPr>
              <a:xfrm>
                <a:off x="7322070" y="4417525"/>
                <a:ext cx="1126490" cy="220317"/>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lang="en-GB" sz="1100" spc="-25" dirty="0">
                    <a:solidFill>
                      <a:srgbClr val="FFFFFF"/>
                    </a:solidFill>
                    <a:latin typeface="Calibri"/>
                    <a:cs typeface="Calibri"/>
                  </a:rPr>
                  <a:t>French</a:t>
                </a:r>
                <a:endParaRPr sz="1100" dirty="0">
                  <a:latin typeface="Calibri"/>
                  <a:cs typeface="Calibri"/>
                </a:endParaRPr>
              </a:p>
            </p:txBody>
          </p:sp>
          <p:sp>
            <p:nvSpPr>
              <p:cNvPr id="57" name="object 57"/>
              <p:cNvSpPr txBox="1"/>
              <p:nvPr/>
            </p:nvSpPr>
            <p:spPr>
              <a:xfrm>
                <a:off x="6597375" y="4688528"/>
                <a:ext cx="1827530" cy="1492430"/>
              </a:xfrm>
              <a:prstGeom prst="rect">
                <a:avLst/>
              </a:prstGeom>
            </p:spPr>
            <p:txBody>
              <a:bodyPr vert="horz" wrap="square" lIns="0" tIns="13335" rIns="0" bIns="0" rtlCol="0">
                <a:spAutoFit/>
              </a:bodyPr>
              <a:lstStyle/>
              <a:p>
                <a:r>
                  <a:rPr sz="1000" dirty="0">
                    <a:latin typeface="Calibri"/>
                    <a:cs typeface="Calibri"/>
                  </a:rPr>
                  <a:t>In</a:t>
                </a:r>
                <a:r>
                  <a:rPr sz="1000" spc="-15" dirty="0">
                    <a:latin typeface="Calibri"/>
                    <a:cs typeface="Calibri"/>
                  </a:rPr>
                  <a:t> </a:t>
                </a:r>
                <a:r>
                  <a:rPr lang="en-GB" sz="1000" b="1" spc="-15" dirty="0">
                    <a:latin typeface="Calibri"/>
                    <a:cs typeface="Calibri"/>
                  </a:rPr>
                  <a:t>French</a:t>
                </a:r>
                <a:r>
                  <a:rPr sz="1000" b="1" spc="-15" dirty="0">
                    <a:latin typeface="Calibri"/>
                    <a:cs typeface="Calibri"/>
                  </a:rPr>
                  <a:t> </a:t>
                </a:r>
                <a:r>
                  <a:rPr sz="1000" spc="-15" dirty="0">
                    <a:latin typeface="Calibri"/>
                    <a:cs typeface="Calibri"/>
                  </a:rPr>
                  <a:t>we will </a:t>
                </a:r>
                <a:r>
                  <a:rPr lang="en-GB" sz="1000" spc="-15" dirty="0">
                    <a:latin typeface="Calibri"/>
                    <a:cs typeface="Calibri"/>
                  </a:rPr>
                  <a:t>be recapping and the consolidating their knowledge of previous learning before moving onto deepening their learning on animals, fruits and items in the classroom. </a:t>
                </a: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8079" y="5892828"/>
              <a:ext cx="2286990" cy="1974255"/>
              <a:chOff x="4305299" y="4362448"/>
              <a:chExt cx="2066926" cy="1976595"/>
            </a:xfrm>
          </p:grpSpPr>
          <p:grpSp>
            <p:nvGrpSpPr>
              <p:cNvPr id="58" name="object 58"/>
              <p:cNvGrpSpPr/>
              <p:nvPr/>
            </p:nvGrpSpPr>
            <p:grpSpPr>
              <a:xfrm>
                <a:off x="4305299" y="4362448"/>
                <a:ext cx="2066926" cy="1553847"/>
                <a:chOff x="4305299" y="4362448"/>
                <a:chExt cx="2066926" cy="1553847"/>
              </a:xfrm>
              <a:solidFill>
                <a:schemeClr val="accent2">
                  <a:lumMod val="40000"/>
                  <a:lumOff val="60000"/>
                </a:schemeClr>
              </a:solid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a:p>
              </p:txBody>
            </p:sp>
            <p:sp>
              <p:nvSpPr>
                <p:cNvPr id="60" name="object 60"/>
                <p:cNvSpPr/>
                <p:nvPr/>
              </p:nvSpPr>
              <p:spPr>
                <a:xfrm>
                  <a:off x="4305299" y="4362448"/>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202046" y="4415002"/>
                <a:ext cx="1126490" cy="312420"/>
              </a:xfrm>
              <a:prstGeom prst="rect">
                <a:avLst/>
              </a:prstGeom>
              <a:solidFill>
                <a:schemeClr val="accent2">
                  <a:lumMod val="50000"/>
                </a:schemeClr>
              </a:solidFill>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Music</a:t>
                </a:r>
                <a:endParaRPr sz="1100" dirty="0">
                  <a:latin typeface="Calibri"/>
                  <a:cs typeface="Calibri"/>
                </a:endParaRPr>
              </a:p>
            </p:txBody>
          </p:sp>
          <p:sp>
            <p:nvSpPr>
              <p:cNvPr id="62" name="object 62"/>
              <p:cNvSpPr txBox="1"/>
              <p:nvPr/>
            </p:nvSpPr>
            <p:spPr>
              <a:xfrm>
                <a:off x="4359662" y="4772144"/>
                <a:ext cx="1997159" cy="1566899"/>
              </a:xfrm>
              <a:prstGeom prst="rect">
                <a:avLst/>
              </a:prstGeom>
            </p:spPr>
            <p:txBody>
              <a:bodyPr vert="horz" wrap="square" lIns="0" tIns="11430" rIns="0" bIns="0" rtlCol="0">
                <a:spAutoFit/>
              </a:bodyPr>
              <a:lstStyle/>
              <a:p>
                <a:pPr marL="12700" marR="5080">
                  <a:lnSpc>
                    <a:spcPct val="109800"/>
                  </a:lnSpc>
                  <a:spcBef>
                    <a:spcPts val="90"/>
                  </a:spcBef>
                </a:pPr>
                <a:r>
                  <a:rPr sz="1000" dirty="0">
                    <a:latin typeface="Calibri"/>
                    <a:cs typeface="Calibri"/>
                  </a:rPr>
                  <a:t>In </a:t>
                </a:r>
                <a:r>
                  <a:rPr sz="1000" b="1" dirty="0">
                    <a:latin typeface="Calibri"/>
                    <a:cs typeface="Calibri"/>
                  </a:rPr>
                  <a:t>Music</a:t>
                </a:r>
                <a:r>
                  <a:rPr lang="en-GB" sz="1000" b="1" dirty="0">
                    <a:latin typeface="Calibri"/>
                    <a:cs typeface="Calibri"/>
                  </a:rPr>
                  <a:t> </a:t>
                </a:r>
                <a:r>
                  <a:rPr lang="en-GB" sz="1000" dirty="0">
                    <a:latin typeface="Calibri"/>
                    <a:cs typeface="Calibri"/>
                  </a:rPr>
                  <a:t>we will be exploring different melodies and harmonies noting differences and similarities in them. In addition, our focus will be on developing their composition skills and learning some chords. </a:t>
                </a: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42"/>
              <a:ext cx="2259837" cy="1872111"/>
              <a:chOff x="60325" y="4356100"/>
              <a:chExt cx="2079625" cy="2009944"/>
            </a:xfrm>
          </p:grpSpPr>
          <p:grpSp>
            <p:nvGrpSpPr>
              <p:cNvPr id="77" name="object 77"/>
              <p:cNvGrpSpPr/>
              <p:nvPr/>
            </p:nvGrpSpPr>
            <p:grpSpPr>
              <a:xfrm>
                <a:off x="60325" y="4356100"/>
                <a:ext cx="2079625" cy="1566545"/>
                <a:chOff x="60325" y="4356100"/>
                <a:chExt cx="2079625" cy="1566545"/>
              </a:xfrm>
              <a:solidFill>
                <a:schemeClr val="accent2">
                  <a:lumMod val="40000"/>
                  <a:lumOff val="60000"/>
                </a:schemeClr>
              </a:solid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endParaRPr/>
                </a:p>
              </p:txBody>
            </p:sp>
          </p:grpSp>
          <p:sp>
            <p:nvSpPr>
              <p:cNvPr id="80" name="object 80"/>
              <p:cNvSpPr txBox="1"/>
              <p:nvPr/>
            </p:nvSpPr>
            <p:spPr>
              <a:xfrm>
                <a:off x="622300" y="4415002"/>
                <a:ext cx="1467624" cy="223138"/>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sz="1100" dirty="0">
                    <a:solidFill>
                      <a:srgbClr val="FFFFFF"/>
                    </a:solidFill>
                    <a:latin typeface="Calibri"/>
                    <a:cs typeface="Calibri"/>
                  </a:rPr>
                  <a:t>Design</a:t>
                </a:r>
                <a:r>
                  <a:rPr sz="1100" spc="-15" dirty="0">
                    <a:solidFill>
                      <a:srgbClr val="FFFFFF"/>
                    </a:solidFill>
                    <a:latin typeface="Calibri"/>
                    <a:cs typeface="Calibri"/>
                  </a:rPr>
                  <a:t> </a:t>
                </a:r>
                <a:r>
                  <a:rPr sz="1100" dirty="0">
                    <a:solidFill>
                      <a:srgbClr val="FFFFFF"/>
                    </a:solidFill>
                    <a:latin typeface="Calibri"/>
                    <a:cs typeface="Calibri"/>
                  </a:rPr>
                  <a:t>&amp;</a:t>
                </a:r>
                <a:r>
                  <a:rPr sz="1100" spc="-5" dirty="0">
                    <a:solidFill>
                      <a:srgbClr val="FFFFFF"/>
                    </a:solidFill>
                    <a:latin typeface="Calibri"/>
                    <a:cs typeface="Calibri"/>
                  </a:rPr>
                  <a:t> </a:t>
                </a:r>
                <a:r>
                  <a:rPr sz="1100" spc="-10" dirty="0">
                    <a:solidFill>
                      <a:srgbClr val="FFFFFF"/>
                    </a:solidFill>
                    <a:latin typeface="Calibri"/>
                    <a:cs typeface="Calibri"/>
                  </a:rPr>
                  <a:t>Technology</a:t>
                </a:r>
                <a:endParaRPr sz="1100" dirty="0">
                  <a:latin typeface="Calibri"/>
                  <a:cs typeface="Calibri"/>
                </a:endParaRPr>
              </a:p>
            </p:txBody>
          </p:sp>
          <p:sp>
            <p:nvSpPr>
              <p:cNvPr id="81" name="object 81"/>
              <p:cNvSpPr txBox="1"/>
              <p:nvPr/>
            </p:nvSpPr>
            <p:spPr>
              <a:xfrm>
                <a:off x="142170" y="4685774"/>
                <a:ext cx="1893094" cy="1680270"/>
              </a:xfrm>
              <a:prstGeom prst="rect">
                <a:avLst/>
              </a:prstGeom>
            </p:spPr>
            <p:txBody>
              <a:bodyPr vert="horz" wrap="square" lIns="0" tIns="11430" rIns="0" bIns="0" rtlCol="0">
                <a:spAutoFit/>
              </a:bodyPr>
              <a:lstStyle/>
              <a:p>
                <a:pPr marL="12700" marR="5080">
                  <a:lnSpc>
                    <a:spcPct val="109800"/>
                  </a:lnSpc>
                  <a:spcBef>
                    <a:spcPts val="90"/>
                  </a:spcBef>
                </a:pPr>
                <a:r>
                  <a:rPr sz="1000" dirty="0">
                    <a:latin typeface="Calibri"/>
                    <a:cs typeface="Calibri"/>
                  </a:rPr>
                  <a:t>In</a:t>
                </a:r>
                <a:r>
                  <a:rPr sz="1000" spc="-15" dirty="0">
                    <a:latin typeface="Calibri"/>
                    <a:cs typeface="Calibri"/>
                  </a:rPr>
                  <a:t> </a:t>
                </a:r>
                <a:r>
                  <a:rPr sz="1000" b="1" dirty="0">
                    <a:latin typeface="Calibri"/>
                    <a:cs typeface="Calibri"/>
                  </a:rPr>
                  <a:t>D&amp;T</a:t>
                </a:r>
                <a:r>
                  <a:rPr lang="en-GB" sz="1000" dirty="0">
                    <a:latin typeface="Calibri"/>
                    <a:cs typeface="Calibri"/>
                  </a:rPr>
                  <a:t> our focus will be on the mechanisms when we create a Shaduf which is a long pole with a bucket attached to the end, which people use to raise and move water from rivers or lakes onto land.</a:t>
                </a: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28950" y="5886477"/>
              <a:ext cx="2246036" cy="1680525"/>
              <a:chOff x="8520430" y="4291329"/>
              <a:chExt cx="2078989" cy="1715655"/>
            </a:xfrm>
          </p:grpSpPr>
          <p:grpSp>
            <p:nvGrpSpPr>
              <p:cNvPr id="82" name="object 82"/>
              <p:cNvGrpSpPr/>
              <p:nvPr/>
            </p:nvGrpSpPr>
            <p:grpSpPr>
              <a:xfrm>
                <a:off x="8520430" y="4291329"/>
                <a:ext cx="2078989" cy="1566545"/>
                <a:chOff x="8520430" y="4291329"/>
                <a:chExt cx="2078989" cy="1566545"/>
              </a:xfrm>
              <a:solidFill>
                <a:schemeClr val="accent2">
                  <a:lumMod val="40000"/>
                  <a:lumOff val="60000"/>
                </a:schemeClr>
              </a:solidFill>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grpFill/>
                <a:ln>
                  <a:solidFill>
                    <a:schemeClr val="accent2">
                      <a:lumMod val="50000"/>
                    </a:schemeClr>
                  </a:solidFill>
                </a:ln>
              </p:spPr>
              <p:txBody>
                <a:bodyPr wrap="square" lIns="0" tIns="0" rIns="0" bIns="0" rtlCol="0"/>
                <a:lstStyle/>
                <a:p>
                  <a:endParaRPr/>
                </a:p>
              </p:txBody>
            </p:sp>
            <p:sp>
              <p:nvSpPr>
                <p:cNvPr id="84" name="object 84"/>
                <p:cNvSpPr/>
                <p:nvPr/>
              </p:nvSpPr>
              <p:spPr>
                <a:xfrm>
                  <a:off x="8526780" y="4297679"/>
                  <a:ext cx="2066289" cy="1553845"/>
                </a:xfrm>
                <a:custGeom>
                  <a:avLst/>
                  <a:gdLst/>
                  <a:ahLst/>
                  <a:cxnLst/>
                  <a:rect l="l" t="t" r="r" b="b"/>
                  <a:pathLst>
                    <a:path w="2066290" h="1553845">
                      <a:moveTo>
                        <a:pt x="258952" y="0"/>
                      </a:moveTo>
                      <a:lnTo>
                        <a:pt x="2066290" y="0"/>
                      </a:lnTo>
                      <a:lnTo>
                        <a:pt x="2066290" y="1294892"/>
                      </a:lnTo>
                      <a:lnTo>
                        <a:pt x="2062117" y="1341435"/>
                      </a:lnTo>
                      <a:lnTo>
                        <a:pt x="2050087" y="1385243"/>
                      </a:lnTo>
                      <a:lnTo>
                        <a:pt x="2030932" y="1425584"/>
                      </a:lnTo>
                      <a:lnTo>
                        <a:pt x="2005382" y="1461726"/>
                      </a:lnTo>
                      <a:lnTo>
                        <a:pt x="1974171" y="1492937"/>
                      </a:lnTo>
                      <a:lnTo>
                        <a:pt x="1938029" y="1518487"/>
                      </a:lnTo>
                      <a:lnTo>
                        <a:pt x="1897688" y="1537642"/>
                      </a:lnTo>
                      <a:lnTo>
                        <a:pt x="1853880" y="1549672"/>
                      </a:lnTo>
                      <a:lnTo>
                        <a:pt x="180733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85" name="object 85"/>
              <p:cNvSpPr txBox="1"/>
              <p:nvPr/>
            </p:nvSpPr>
            <p:spPr>
              <a:xfrm>
                <a:off x="9423272" y="4350232"/>
                <a:ext cx="1126490" cy="312420"/>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sz="1100" spc="-20" dirty="0">
                    <a:solidFill>
                      <a:srgbClr val="FFFFFF"/>
                    </a:solidFill>
                    <a:latin typeface="Calibri"/>
                    <a:cs typeface="Calibri"/>
                  </a:rPr>
                  <a:t>PSHE</a:t>
                </a:r>
                <a:endParaRPr sz="1100" dirty="0">
                  <a:latin typeface="Calibri"/>
                  <a:cs typeface="Calibri"/>
                </a:endParaRPr>
              </a:p>
            </p:txBody>
          </p:sp>
          <p:sp>
            <p:nvSpPr>
              <p:cNvPr id="86" name="object 86"/>
              <p:cNvSpPr txBox="1"/>
              <p:nvPr/>
            </p:nvSpPr>
            <p:spPr>
              <a:xfrm>
                <a:off x="8563262" y="4606261"/>
                <a:ext cx="1948734" cy="1400723"/>
              </a:xfrm>
              <a:prstGeom prst="rect">
                <a:avLst/>
              </a:prstGeom>
            </p:spPr>
            <p:txBody>
              <a:bodyPr vert="horz" wrap="square" lIns="0" tIns="13335" rIns="0" bIns="0" rtlCol="0">
                <a:spAutoFit/>
              </a:bodyPr>
              <a:lstStyle/>
              <a:p>
                <a:pPr marL="12700" marR="5080">
                  <a:lnSpc>
                    <a:spcPct val="109600"/>
                  </a:lnSpc>
                  <a:spcBef>
                    <a:spcPts val="105"/>
                  </a:spcBef>
                </a:pPr>
                <a:r>
                  <a:rPr sz="1000" spc="-20" dirty="0">
                    <a:latin typeface="Calibri"/>
                    <a:cs typeface="Calibri"/>
                  </a:rPr>
                  <a:t>In </a:t>
                </a:r>
                <a:r>
                  <a:rPr sz="1000" b="1" spc="-20" dirty="0">
                    <a:latin typeface="Calibri"/>
                    <a:cs typeface="Calibri"/>
                  </a:rPr>
                  <a:t>PSHE</a:t>
                </a:r>
                <a:r>
                  <a:rPr sz="1000" spc="-20" dirty="0">
                    <a:latin typeface="Calibri"/>
                    <a:cs typeface="Calibri"/>
                  </a:rPr>
                  <a:t> </a:t>
                </a:r>
                <a:r>
                  <a:rPr lang="en-GB" sz="1000" spc="-20" dirty="0">
                    <a:latin typeface="Calibri"/>
                    <a:cs typeface="Calibri"/>
                  </a:rPr>
                  <a:t> we will be exploring positive relationships, discussing how to manage peer pressures and how respond to hurt behaviour. As well as respecting the similarities and differences in society and being able to identify discrimination and prejudice.   </a:t>
                </a:r>
              </a:p>
              <a:p>
                <a:pPr marL="12700" marR="5080">
                  <a:lnSpc>
                    <a:spcPct val="109600"/>
                  </a:lnSpc>
                  <a:spcBef>
                    <a:spcPts val="105"/>
                  </a:spcBef>
                </a:pPr>
                <a:endParaRPr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184970" y="433611"/>
              <a:ext cx="3104065" cy="1075798"/>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242404" y="4406228"/>
              <a:ext cx="2758314" cy="1391920"/>
              <a:chOff x="5032502" y="2872740"/>
              <a:chExt cx="2758314" cy="1391920"/>
            </a:xfrm>
          </p:grpSpPr>
          <p:sp>
            <p:nvSpPr>
              <p:cNvPr id="109" name="object 25">
                <a:extLst>
                  <a:ext uri="{FF2B5EF4-FFF2-40B4-BE49-F238E27FC236}">
                    <a16:creationId xmlns:a16="http://schemas.microsoft.com/office/drawing/2014/main" id="{99632E38-AE83-4CFD-B5B4-A202F4EF50BB}"/>
                  </a:ext>
                </a:extLst>
              </p:cNvPr>
              <p:cNvSpPr/>
              <p:nvPr/>
            </p:nvSpPr>
            <p:spPr>
              <a:xfrm>
                <a:off x="5032502" y="2872740"/>
                <a:ext cx="2758314"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107" name="object 27">
                <a:extLst>
                  <a:ext uri="{FF2B5EF4-FFF2-40B4-BE49-F238E27FC236}">
                    <a16:creationId xmlns:a16="http://schemas.microsoft.com/office/drawing/2014/main" id="{074F6480-BFC8-4D2A-B3A5-F2946019EE2C}"/>
                  </a:ext>
                </a:extLst>
              </p:cNvPr>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Geography</a:t>
                </a:r>
                <a:endParaRPr sz="1100" dirty="0">
                  <a:latin typeface="Calibri"/>
                  <a:cs typeface="Calibri"/>
                </a:endParaRPr>
              </a:p>
            </p:txBody>
          </p:sp>
          <p:sp>
            <p:nvSpPr>
              <p:cNvPr id="108" name="object 28">
                <a:extLst>
                  <a:ext uri="{FF2B5EF4-FFF2-40B4-BE49-F238E27FC236}">
                    <a16:creationId xmlns:a16="http://schemas.microsoft.com/office/drawing/2014/main" id="{BDAE0FC6-7AFB-425A-BCD7-6EE7B0CCB73F}"/>
                  </a:ext>
                </a:extLst>
              </p:cNvPr>
              <p:cNvSpPr txBox="1"/>
              <p:nvPr/>
            </p:nvSpPr>
            <p:spPr>
              <a:xfrm>
                <a:off x="5082223" y="3174333"/>
                <a:ext cx="2619056" cy="844077"/>
              </a:xfrm>
              <a:prstGeom prst="rect">
                <a:avLst/>
              </a:prstGeom>
            </p:spPr>
            <p:txBody>
              <a:bodyPr vert="horz" wrap="square" lIns="0" tIns="13335" rIns="0" bIns="0" rtlCol="0">
                <a:spAutoFit/>
              </a:bodyPr>
              <a:lstStyle/>
              <a:p>
                <a:pPr marL="12700" marR="5080">
                  <a:lnSpc>
                    <a:spcPct val="108500"/>
                  </a:lnSpc>
                  <a:spcBef>
                    <a:spcPts val="105"/>
                  </a:spcBef>
                </a:pPr>
                <a:r>
                  <a:rPr sz="1000" spc="-20" dirty="0">
                    <a:latin typeface="Calibri"/>
                    <a:cs typeface="Calibri"/>
                  </a:rPr>
                  <a:t>In </a:t>
                </a:r>
                <a:r>
                  <a:rPr lang="en-GB" sz="1000" b="1" spc="-20" dirty="0">
                    <a:latin typeface="Calibri"/>
                    <a:cs typeface="Calibri"/>
                  </a:rPr>
                  <a:t>Geography</a:t>
                </a:r>
                <a:r>
                  <a:rPr sz="1000" b="1" spc="-20" dirty="0">
                    <a:latin typeface="Calibri"/>
                    <a:cs typeface="Calibri"/>
                  </a:rPr>
                  <a:t> </a:t>
                </a:r>
                <a:r>
                  <a:rPr sz="1000" spc="-20" dirty="0">
                    <a:latin typeface="Calibri"/>
                    <a:cs typeface="Calibri"/>
                  </a:rPr>
                  <a:t>we w</a:t>
                </a:r>
                <a:r>
                  <a:rPr lang="en-GB" sz="1000" spc="-20" dirty="0">
                    <a:latin typeface="Calibri"/>
                    <a:cs typeface="Calibri"/>
                  </a:rPr>
                  <a:t>ill be exploring the key human and physical features in Egypt as well identifying the main cities and their landmarks. In addition we explore importance farming and the significance of the River Nile has had for Egyptians. </a:t>
                </a:r>
                <a:endParaRPr sz="1000" spc="-2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128646" y="1594599"/>
              <a:ext cx="3158426" cy="770875"/>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Emerald </a:t>
              </a:r>
            </a:p>
            <a:p>
              <a:pPr algn="ctr"/>
              <a:r>
                <a:rPr lang="en-GB" dirty="0">
                  <a:solidFill>
                    <a:schemeClr val="bg1"/>
                  </a:solidFill>
                </a:rPr>
                <a:t>Year 4/5</a:t>
              </a:r>
            </a:p>
            <a:p>
              <a:pPr algn="ctr"/>
              <a:r>
                <a:rPr lang="en-GB" dirty="0">
                  <a:solidFill>
                    <a:schemeClr val="bg1"/>
                  </a:solidFill>
                </a:rPr>
                <a:t>Autumn Term</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1282723" y="504732"/>
              <a:ext cx="991417" cy="929801"/>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884403" y="2498270"/>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sp>
          <p:nvSpPr>
            <p:cNvPr id="12" name="TextBox 11">
              <a:extLst>
                <a:ext uri="{FF2B5EF4-FFF2-40B4-BE49-F238E27FC236}">
                  <a16:creationId xmlns:a16="http://schemas.microsoft.com/office/drawing/2014/main" id="{72B3B4A2-806E-41F2-9C62-4F92E0070CC9}"/>
                </a:ext>
              </a:extLst>
            </p:cNvPr>
            <p:cNvSpPr txBox="1"/>
            <p:nvPr/>
          </p:nvSpPr>
          <p:spPr>
            <a:xfrm>
              <a:off x="254945" y="2650365"/>
              <a:ext cx="2895280" cy="553998"/>
            </a:xfrm>
            <a:prstGeom prst="rect">
              <a:avLst/>
            </a:prstGeom>
            <a:noFill/>
          </p:spPr>
          <p:txBody>
            <a:bodyPr wrap="square" rtlCol="0">
              <a:spAutoFit/>
            </a:bodyPr>
            <a:lstStyle/>
            <a:p>
              <a:pPr algn="ctr"/>
              <a:r>
                <a:rPr lang="en-GB" sz="1000" dirty="0">
                  <a:latin typeface="+mn-lt"/>
                </a:rPr>
                <a:t>Our </a:t>
              </a:r>
              <a:r>
                <a:rPr lang="en-GB" sz="1000" b="1" dirty="0">
                  <a:latin typeface="+mn-lt"/>
                </a:rPr>
                <a:t>topic </a:t>
              </a:r>
              <a:r>
                <a:rPr lang="en-GB" sz="1000" dirty="0">
                  <a:latin typeface="+mn-lt"/>
                </a:rPr>
                <a:t>is</a:t>
              </a:r>
            </a:p>
            <a:p>
              <a:pPr algn="ctr"/>
              <a:r>
                <a:rPr lang="en-GB" sz="1000" dirty="0">
                  <a:latin typeface="+mn-lt"/>
                </a:rPr>
                <a:t>Temples, Tombs and Treasures we will explore the ancient civilisation of Egypt, life there then and now.</a:t>
              </a:r>
            </a:p>
          </p:txBody>
        </p:sp>
      </p:grpSp>
      <p:sp>
        <p:nvSpPr>
          <p:cNvPr id="64" name="object 15">
            <a:extLst>
              <a:ext uri="{FF2B5EF4-FFF2-40B4-BE49-F238E27FC236}">
                <a16:creationId xmlns:a16="http://schemas.microsoft.com/office/drawing/2014/main" id="{D82420FA-6BDB-40CC-821B-FCBAEBC25EB0}"/>
              </a:ext>
            </a:extLst>
          </p:cNvPr>
          <p:cNvSpPr/>
          <p:nvPr/>
        </p:nvSpPr>
        <p:spPr>
          <a:xfrm>
            <a:off x="207671" y="3250741"/>
            <a:ext cx="3104065" cy="872889"/>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65" name="Rectangle 64">
            <a:extLst>
              <a:ext uri="{FF2B5EF4-FFF2-40B4-BE49-F238E27FC236}">
                <a16:creationId xmlns:a16="http://schemas.microsoft.com/office/drawing/2014/main" id="{8B331D17-9198-4BCB-9850-898168D44CC4}"/>
              </a:ext>
            </a:extLst>
          </p:cNvPr>
          <p:cNvSpPr/>
          <p:nvPr/>
        </p:nvSpPr>
        <p:spPr>
          <a:xfrm>
            <a:off x="1988317" y="3303402"/>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PE</a:t>
            </a:r>
          </a:p>
        </p:txBody>
      </p:sp>
      <p:sp>
        <p:nvSpPr>
          <p:cNvPr id="66" name="TextBox 65">
            <a:extLst>
              <a:ext uri="{FF2B5EF4-FFF2-40B4-BE49-F238E27FC236}">
                <a16:creationId xmlns:a16="http://schemas.microsoft.com/office/drawing/2014/main" id="{0BCDA952-3180-4A88-8941-472E5E30102B}"/>
              </a:ext>
            </a:extLst>
          </p:cNvPr>
          <p:cNvSpPr txBox="1"/>
          <p:nvPr/>
        </p:nvSpPr>
        <p:spPr>
          <a:xfrm>
            <a:off x="175928" y="3522896"/>
            <a:ext cx="3135808" cy="553998"/>
          </a:xfrm>
          <a:prstGeom prst="rect">
            <a:avLst/>
          </a:prstGeom>
          <a:noFill/>
        </p:spPr>
        <p:txBody>
          <a:bodyPr wrap="square" rtlCol="0">
            <a:spAutoFit/>
          </a:bodyPr>
          <a:lstStyle/>
          <a:p>
            <a:pPr algn="ctr"/>
            <a:r>
              <a:rPr lang="en-GB" sz="1000" spc="-20" dirty="0">
                <a:latin typeface="Calibri"/>
                <a:cs typeface="Calibri"/>
              </a:rPr>
              <a:t>In </a:t>
            </a:r>
            <a:r>
              <a:rPr lang="en-GB" sz="1000" b="1" spc="-20" dirty="0">
                <a:latin typeface="Calibri"/>
                <a:cs typeface="Calibri"/>
              </a:rPr>
              <a:t>PE</a:t>
            </a:r>
            <a:r>
              <a:rPr lang="en-GB" sz="1000" spc="-20" dirty="0">
                <a:latin typeface="Calibri"/>
                <a:cs typeface="Calibri"/>
              </a:rPr>
              <a:t> we will have indoor and outdoor lessons each week. Our indoor sessions will be Fitness and Gymnastic and our outdoor sessions will be Netball and  Invasion games.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3727</TotalTime>
  <Words>878</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Headteacher</cp:lastModifiedBy>
  <cp:revision>86</cp:revision>
  <dcterms:created xsi:type="dcterms:W3CDTF">2023-07-18T08:33:30Z</dcterms:created>
  <dcterms:modified xsi:type="dcterms:W3CDTF">2024-09-03T11:45:20Z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