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500"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sz="1800" b="1" i="0">
                <a:solidFill>
                  <a:schemeClr val="bg1"/>
                </a:solidFill>
                <a:latin typeface="Calibri"/>
                <a:cs typeface="Calibri"/>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9/3/2024</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9/3/2024</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9/3/2024</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9/3/2024</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9/3/2024</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14325" y="266700"/>
            <a:ext cx="2867025" cy="1019175"/>
          </a:xfrm>
          <a:custGeom>
            <a:avLst/>
            <a:gdLst/>
            <a:ahLst/>
            <a:cxnLst/>
            <a:rect l="l" t="t" r="r" b="b"/>
            <a:pathLst>
              <a:path w="2867025" h="1019175">
                <a:moveTo>
                  <a:pt x="2867025" y="0"/>
                </a:moveTo>
                <a:lnTo>
                  <a:pt x="169862" y="0"/>
                </a:lnTo>
                <a:lnTo>
                  <a:pt x="124705" y="6069"/>
                </a:lnTo>
                <a:lnTo>
                  <a:pt x="84128" y="23198"/>
                </a:lnTo>
                <a:lnTo>
                  <a:pt x="49750" y="49768"/>
                </a:lnTo>
                <a:lnTo>
                  <a:pt x="23190" y="84158"/>
                </a:lnTo>
                <a:lnTo>
                  <a:pt x="6067" y="124751"/>
                </a:lnTo>
                <a:lnTo>
                  <a:pt x="0" y="169925"/>
                </a:lnTo>
                <a:lnTo>
                  <a:pt x="0" y="1019175"/>
                </a:lnTo>
                <a:lnTo>
                  <a:pt x="2697099" y="1019175"/>
                </a:lnTo>
                <a:lnTo>
                  <a:pt x="2742273" y="1013105"/>
                </a:lnTo>
                <a:lnTo>
                  <a:pt x="2782866" y="995976"/>
                </a:lnTo>
                <a:lnTo>
                  <a:pt x="2817256" y="969406"/>
                </a:lnTo>
                <a:lnTo>
                  <a:pt x="2843826" y="935016"/>
                </a:lnTo>
                <a:lnTo>
                  <a:pt x="2860955" y="894423"/>
                </a:lnTo>
                <a:lnTo>
                  <a:pt x="2867025" y="849249"/>
                </a:lnTo>
                <a:lnTo>
                  <a:pt x="2867025" y="0"/>
                </a:lnTo>
                <a:close/>
              </a:path>
            </a:pathLst>
          </a:custGeom>
          <a:solidFill>
            <a:srgbClr val="001F5F"/>
          </a:solidFill>
        </p:spPr>
        <p:txBody>
          <a:bodyPr wrap="square" lIns="0" tIns="0" rIns="0" bIns="0" rtlCol="0"/>
          <a:lstStyle/>
          <a:p>
            <a:endParaRPr dirty="0"/>
          </a:p>
        </p:txBody>
      </p:sp>
      <p:sp>
        <p:nvSpPr>
          <p:cNvPr id="17" name="bg object 17"/>
          <p:cNvSpPr/>
          <p:nvPr/>
        </p:nvSpPr>
        <p:spPr>
          <a:xfrm>
            <a:off x="314325" y="266700"/>
            <a:ext cx="2867025" cy="1019175"/>
          </a:xfrm>
          <a:custGeom>
            <a:avLst/>
            <a:gdLst/>
            <a:ahLst/>
            <a:cxnLst/>
            <a:rect l="l" t="t" r="r" b="b"/>
            <a:pathLst>
              <a:path w="2867025" h="1019175">
                <a:moveTo>
                  <a:pt x="169862" y="0"/>
                </a:moveTo>
                <a:lnTo>
                  <a:pt x="2867025" y="0"/>
                </a:lnTo>
                <a:lnTo>
                  <a:pt x="2867025" y="849249"/>
                </a:lnTo>
                <a:lnTo>
                  <a:pt x="2860955" y="894423"/>
                </a:lnTo>
                <a:lnTo>
                  <a:pt x="2843826" y="935016"/>
                </a:lnTo>
                <a:lnTo>
                  <a:pt x="2817256" y="969406"/>
                </a:lnTo>
                <a:lnTo>
                  <a:pt x="2782866" y="995976"/>
                </a:lnTo>
                <a:lnTo>
                  <a:pt x="2742273" y="1013105"/>
                </a:lnTo>
                <a:lnTo>
                  <a:pt x="2697099" y="1019175"/>
                </a:lnTo>
                <a:lnTo>
                  <a:pt x="0" y="1019175"/>
                </a:lnTo>
                <a:lnTo>
                  <a:pt x="0" y="169925"/>
                </a:lnTo>
                <a:lnTo>
                  <a:pt x="6067" y="124751"/>
                </a:lnTo>
                <a:lnTo>
                  <a:pt x="23190" y="84158"/>
                </a:lnTo>
                <a:lnTo>
                  <a:pt x="49750" y="49768"/>
                </a:lnTo>
                <a:lnTo>
                  <a:pt x="84128" y="23198"/>
                </a:lnTo>
                <a:lnTo>
                  <a:pt x="124705" y="6069"/>
                </a:lnTo>
                <a:lnTo>
                  <a:pt x="169862" y="0"/>
                </a:lnTo>
                <a:close/>
              </a:path>
            </a:pathLst>
          </a:custGeom>
          <a:ln w="76200">
            <a:solidFill>
              <a:srgbClr val="C8C8C8"/>
            </a:solidFill>
          </a:ln>
        </p:spPr>
        <p:txBody>
          <a:bodyPr wrap="square" lIns="0" tIns="0" rIns="0" bIns="0" rtlCol="0"/>
          <a:lstStyle/>
          <a:p>
            <a:endParaRPr dirty="0"/>
          </a:p>
        </p:txBody>
      </p:sp>
      <p:sp>
        <p:nvSpPr>
          <p:cNvPr id="2" name="Holder 2"/>
          <p:cNvSpPr>
            <a:spLocks noGrp="1"/>
          </p:cNvSpPr>
          <p:nvPr>
            <p:ph type="title"/>
          </p:nvPr>
        </p:nvSpPr>
        <p:spPr>
          <a:xfrm>
            <a:off x="740155" y="249175"/>
            <a:ext cx="2014855" cy="830580"/>
          </a:xfrm>
          <a:prstGeom prst="rect">
            <a:avLst/>
          </a:prstGeom>
        </p:spPr>
        <p:txBody>
          <a:bodyPr wrap="square" lIns="0" tIns="0" rIns="0" bIns="0">
            <a:spAutoFit/>
          </a:bodyPr>
          <a:lstStyle>
            <a:lvl1pPr>
              <a:defRPr sz="1800" b="1" i="0">
                <a:solidFill>
                  <a:schemeClr val="bg1"/>
                </a:solidFill>
                <a:latin typeface="Calibri"/>
                <a:cs typeface="Calibri"/>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9/3/2024</a:t>
            </a:fld>
            <a:endParaRPr lang="en-US" dirty="0"/>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80150146-717A-498C-8A0D-CD84A4497DA5}"/>
              </a:ext>
            </a:extLst>
          </p:cNvPr>
          <p:cNvGrpSpPr/>
          <p:nvPr/>
        </p:nvGrpSpPr>
        <p:grpSpPr>
          <a:xfrm>
            <a:off x="186263" y="123825"/>
            <a:ext cx="10320874" cy="7176902"/>
            <a:chOff x="202084" y="274269"/>
            <a:chExt cx="10320874" cy="7176902"/>
          </a:xfrm>
        </p:grpSpPr>
        <p:grpSp>
          <p:nvGrpSpPr>
            <p:cNvPr id="104" name="Group 103">
              <a:extLst>
                <a:ext uri="{FF2B5EF4-FFF2-40B4-BE49-F238E27FC236}">
                  <a16:creationId xmlns:a16="http://schemas.microsoft.com/office/drawing/2014/main" id="{15D86288-0652-4271-A3BE-473BCAA60B29}"/>
                </a:ext>
              </a:extLst>
            </p:cNvPr>
            <p:cNvGrpSpPr/>
            <p:nvPr/>
          </p:nvGrpSpPr>
          <p:grpSpPr>
            <a:xfrm>
              <a:off x="3576728" y="396278"/>
              <a:ext cx="6946230" cy="3910951"/>
              <a:chOff x="3576728" y="396278"/>
              <a:chExt cx="6946230" cy="3910951"/>
            </a:xfrm>
          </p:grpSpPr>
          <p:grpSp>
            <p:nvGrpSpPr>
              <p:cNvPr id="4" name="object 4"/>
              <p:cNvGrpSpPr/>
              <p:nvPr/>
            </p:nvGrpSpPr>
            <p:grpSpPr>
              <a:xfrm>
                <a:off x="3579233" y="396278"/>
                <a:ext cx="6943725" cy="3910951"/>
                <a:chOff x="3457004" y="352876"/>
                <a:chExt cx="6943725" cy="2451198"/>
              </a:xfrm>
              <a:solidFill>
                <a:schemeClr val="accent2">
                  <a:lumMod val="40000"/>
                  <a:lumOff val="60000"/>
                </a:schemeClr>
              </a:solidFill>
            </p:grpSpPr>
            <p:sp>
              <p:nvSpPr>
                <p:cNvPr id="5" name="object 5"/>
                <p:cNvSpPr/>
                <p:nvPr/>
              </p:nvSpPr>
              <p:spPr>
                <a:xfrm>
                  <a:off x="3457004" y="352876"/>
                  <a:ext cx="6943725" cy="2451198"/>
                </a:xfrm>
                <a:custGeom>
                  <a:avLst/>
                  <a:gdLst/>
                  <a:ahLst/>
                  <a:cxnLst/>
                  <a:rect l="l" t="t" r="r" b="b"/>
                  <a:pathLst>
                    <a:path w="6943725" h="2562225">
                      <a:moveTo>
                        <a:pt x="6943725" y="0"/>
                      </a:moveTo>
                      <a:lnTo>
                        <a:pt x="427100" y="0"/>
                      </a:lnTo>
                      <a:lnTo>
                        <a:pt x="380548" y="2505"/>
                      </a:lnTo>
                      <a:lnTo>
                        <a:pt x="335452" y="9847"/>
                      </a:lnTo>
                      <a:lnTo>
                        <a:pt x="292071" y="21765"/>
                      </a:lnTo>
                      <a:lnTo>
                        <a:pt x="250666" y="38001"/>
                      </a:lnTo>
                      <a:lnTo>
                        <a:pt x="211497" y="58293"/>
                      </a:lnTo>
                      <a:lnTo>
                        <a:pt x="174824" y="82381"/>
                      </a:lnTo>
                      <a:lnTo>
                        <a:pt x="140907" y="110006"/>
                      </a:lnTo>
                      <a:lnTo>
                        <a:pt x="110006" y="140907"/>
                      </a:lnTo>
                      <a:lnTo>
                        <a:pt x="82381" y="174824"/>
                      </a:lnTo>
                      <a:lnTo>
                        <a:pt x="58292" y="211497"/>
                      </a:lnTo>
                      <a:lnTo>
                        <a:pt x="38001" y="250666"/>
                      </a:lnTo>
                      <a:lnTo>
                        <a:pt x="21765" y="292071"/>
                      </a:lnTo>
                      <a:lnTo>
                        <a:pt x="9847" y="335452"/>
                      </a:lnTo>
                      <a:lnTo>
                        <a:pt x="2505" y="380548"/>
                      </a:lnTo>
                      <a:lnTo>
                        <a:pt x="0" y="427100"/>
                      </a:lnTo>
                      <a:lnTo>
                        <a:pt x="0" y="2562225"/>
                      </a:lnTo>
                      <a:lnTo>
                        <a:pt x="6516624" y="2562225"/>
                      </a:lnTo>
                      <a:lnTo>
                        <a:pt x="6563176" y="2559719"/>
                      </a:lnTo>
                      <a:lnTo>
                        <a:pt x="6608272" y="2552377"/>
                      </a:lnTo>
                      <a:lnTo>
                        <a:pt x="6651653" y="2540459"/>
                      </a:lnTo>
                      <a:lnTo>
                        <a:pt x="6693058" y="2524223"/>
                      </a:lnTo>
                      <a:lnTo>
                        <a:pt x="6732227" y="2503932"/>
                      </a:lnTo>
                      <a:lnTo>
                        <a:pt x="6768900" y="2479843"/>
                      </a:lnTo>
                      <a:lnTo>
                        <a:pt x="6802817" y="2452218"/>
                      </a:lnTo>
                      <a:lnTo>
                        <a:pt x="6833718" y="2421317"/>
                      </a:lnTo>
                      <a:lnTo>
                        <a:pt x="6861343" y="2387400"/>
                      </a:lnTo>
                      <a:lnTo>
                        <a:pt x="6885431" y="2350727"/>
                      </a:lnTo>
                      <a:lnTo>
                        <a:pt x="6905723" y="2311558"/>
                      </a:lnTo>
                      <a:lnTo>
                        <a:pt x="6921959" y="2270153"/>
                      </a:lnTo>
                      <a:lnTo>
                        <a:pt x="6933877" y="2226772"/>
                      </a:lnTo>
                      <a:lnTo>
                        <a:pt x="6941219" y="2181676"/>
                      </a:lnTo>
                      <a:lnTo>
                        <a:pt x="6943725" y="2135124"/>
                      </a:lnTo>
                      <a:lnTo>
                        <a:pt x="6943725" y="0"/>
                      </a:lnTo>
                      <a:close/>
                    </a:path>
                  </a:pathLst>
                </a:custGeom>
                <a:grpFill/>
                <a:ln>
                  <a:solidFill>
                    <a:srgbClr val="6D1919"/>
                  </a:solidFill>
                </a:ln>
              </p:spPr>
              <p:txBody>
                <a:bodyPr wrap="square" lIns="0" tIns="0" rIns="0" bIns="0" rtlCol="0"/>
                <a:lstStyle/>
                <a:p>
                  <a:endParaRPr dirty="0"/>
                </a:p>
              </p:txBody>
            </p:sp>
            <p:sp>
              <p:nvSpPr>
                <p:cNvPr id="8" name="object 8"/>
                <p:cNvSpPr/>
                <p:nvPr/>
              </p:nvSpPr>
              <p:spPr>
                <a:xfrm>
                  <a:off x="8101375" y="403577"/>
                  <a:ext cx="2228850" cy="209631"/>
                </a:xfrm>
                <a:custGeom>
                  <a:avLst/>
                  <a:gdLst/>
                  <a:ahLst/>
                  <a:cxnLst/>
                  <a:rect l="l" t="t" r="r" b="b"/>
                  <a:pathLst>
                    <a:path w="2228850" h="352425">
                      <a:moveTo>
                        <a:pt x="58800" y="0"/>
                      </a:moveTo>
                      <a:lnTo>
                        <a:pt x="2228850" y="0"/>
                      </a:lnTo>
                      <a:lnTo>
                        <a:pt x="2228850" y="293624"/>
                      </a:lnTo>
                      <a:lnTo>
                        <a:pt x="2224234" y="316527"/>
                      </a:lnTo>
                      <a:lnTo>
                        <a:pt x="2211641" y="335216"/>
                      </a:lnTo>
                      <a:lnTo>
                        <a:pt x="2192952" y="347809"/>
                      </a:lnTo>
                      <a:lnTo>
                        <a:pt x="2170049" y="352425"/>
                      </a:lnTo>
                      <a:lnTo>
                        <a:pt x="0" y="352425"/>
                      </a:lnTo>
                      <a:lnTo>
                        <a:pt x="0" y="58800"/>
                      </a:lnTo>
                      <a:lnTo>
                        <a:pt x="4615" y="35897"/>
                      </a:lnTo>
                      <a:lnTo>
                        <a:pt x="17208" y="17208"/>
                      </a:lnTo>
                      <a:lnTo>
                        <a:pt x="35897" y="4615"/>
                      </a:lnTo>
                      <a:lnTo>
                        <a:pt x="58800" y="0"/>
                      </a:lnTo>
                      <a:close/>
                    </a:path>
                  </a:pathLst>
                </a:custGeom>
                <a:solidFill>
                  <a:srgbClr val="6D1919"/>
                </a:solidFill>
                <a:ln w="12700">
                  <a:solidFill>
                    <a:srgbClr val="6D1919"/>
                  </a:solidFill>
                </a:ln>
              </p:spPr>
              <p:txBody>
                <a:bodyPr wrap="square" lIns="0" tIns="0" rIns="0" bIns="0" rtlCol="0"/>
                <a:lstStyle/>
                <a:p>
                  <a:pPr algn="ctr"/>
                  <a:r>
                    <a:rPr lang="en-GB" sz="1600" dirty="0">
                      <a:solidFill>
                        <a:schemeClr val="bg1"/>
                      </a:solidFill>
                    </a:rPr>
                    <a:t>Core Areas of Learning</a:t>
                  </a:r>
                  <a:endParaRPr sz="1600" dirty="0">
                    <a:solidFill>
                      <a:schemeClr val="bg1"/>
                    </a:solidFill>
                  </a:endParaRPr>
                </a:p>
              </p:txBody>
            </p:sp>
          </p:grpSp>
          <p:sp>
            <p:nvSpPr>
              <p:cNvPr id="9" name="object 9"/>
              <p:cNvSpPr txBox="1"/>
              <p:nvPr/>
            </p:nvSpPr>
            <p:spPr>
              <a:xfrm>
                <a:off x="3576728" y="702083"/>
                <a:ext cx="6943724" cy="287771"/>
              </a:xfrm>
              <a:custGeom>
                <a:avLst/>
                <a:gdLst>
                  <a:gd name="connsiteX0" fmla="*/ 0 w 6577471"/>
                  <a:gd name="connsiteY0" fmla="*/ 0 h 2101857"/>
                  <a:gd name="connsiteX1" fmla="*/ 6577471 w 6577471"/>
                  <a:gd name="connsiteY1" fmla="*/ 0 h 2101857"/>
                  <a:gd name="connsiteX2" fmla="*/ 6577471 w 6577471"/>
                  <a:gd name="connsiteY2" fmla="*/ 2101857 h 2101857"/>
                  <a:gd name="connsiteX3" fmla="*/ 0 w 6577471"/>
                  <a:gd name="connsiteY3" fmla="*/ 2101857 h 2101857"/>
                  <a:gd name="connsiteX4" fmla="*/ 0 w 6577471"/>
                  <a:gd name="connsiteY4" fmla="*/ 0 h 2101857"/>
                  <a:gd name="connsiteX0" fmla="*/ 0 w 6616382"/>
                  <a:gd name="connsiteY0" fmla="*/ 0 h 3142716"/>
                  <a:gd name="connsiteX1" fmla="*/ 6577471 w 6616382"/>
                  <a:gd name="connsiteY1" fmla="*/ 0 h 3142716"/>
                  <a:gd name="connsiteX2" fmla="*/ 6616382 w 6616382"/>
                  <a:gd name="connsiteY2" fmla="*/ 3142716 h 3142716"/>
                  <a:gd name="connsiteX3" fmla="*/ 0 w 6616382"/>
                  <a:gd name="connsiteY3" fmla="*/ 2101857 h 3142716"/>
                  <a:gd name="connsiteX4" fmla="*/ 0 w 6616382"/>
                  <a:gd name="connsiteY4" fmla="*/ 0 h 3142716"/>
                  <a:gd name="connsiteX0" fmla="*/ 9728 w 6626110"/>
                  <a:gd name="connsiteY0" fmla="*/ 0 h 3162172"/>
                  <a:gd name="connsiteX1" fmla="*/ 6587199 w 6626110"/>
                  <a:gd name="connsiteY1" fmla="*/ 0 h 3162172"/>
                  <a:gd name="connsiteX2" fmla="*/ 6626110 w 6626110"/>
                  <a:gd name="connsiteY2" fmla="*/ 3142716 h 3162172"/>
                  <a:gd name="connsiteX3" fmla="*/ 0 w 6626110"/>
                  <a:gd name="connsiteY3" fmla="*/ 3162172 h 3162172"/>
                  <a:gd name="connsiteX4" fmla="*/ 9728 w 6626110"/>
                  <a:gd name="connsiteY4" fmla="*/ 0 h 31621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26110" h="3162172">
                    <a:moveTo>
                      <a:pt x="9728" y="0"/>
                    </a:moveTo>
                    <a:lnTo>
                      <a:pt x="6587199" y="0"/>
                    </a:lnTo>
                    <a:lnTo>
                      <a:pt x="6626110" y="3142716"/>
                    </a:lnTo>
                    <a:lnTo>
                      <a:pt x="0" y="3162172"/>
                    </a:lnTo>
                    <a:cubicBezTo>
                      <a:pt x="3243" y="2108115"/>
                      <a:pt x="6485" y="1054057"/>
                      <a:pt x="9728" y="0"/>
                    </a:cubicBezTo>
                    <a:close/>
                  </a:path>
                </a:pathLst>
              </a:custGeom>
            </p:spPr>
            <p:txBody>
              <a:bodyPr vert="horz" wrap="square" lIns="0" tIns="125730" rIns="0" bIns="0" rtlCol="0">
                <a:spAutoFit/>
              </a:bodyPr>
              <a:lstStyle/>
              <a:p>
                <a:pPr marL="12700" marR="5080">
                  <a:lnSpc>
                    <a:spcPct val="109500"/>
                  </a:lnSpc>
                  <a:spcBef>
                    <a:spcPts val="305"/>
                  </a:spcBef>
                </a:pPr>
                <a:endParaRPr lang="en-GB" sz="1000" spc="-10" dirty="0">
                  <a:latin typeface="Calibri"/>
                  <a:cs typeface="Calibri"/>
                </a:endParaRPr>
              </a:p>
            </p:txBody>
          </p:sp>
        </p:grpSp>
        <p:grpSp>
          <p:nvGrpSpPr>
            <p:cNvPr id="97" name="Group 96">
              <a:extLst>
                <a:ext uri="{FF2B5EF4-FFF2-40B4-BE49-F238E27FC236}">
                  <a16:creationId xmlns:a16="http://schemas.microsoft.com/office/drawing/2014/main" id="{549A65DE-1DEC-45E3-A934-AAB95864689E}"/>
                </a:ext>
              </a:extLst>
            </p:cNvPr>
            <p:cNvGrpSpPr/>
            <p:nvPr/>
          </p:nvGrpSpPr>
          <p:grpSpPr>
            <a:xfrm>
              <a:off x="647395" y="2902777"/>
              <a:ext cx="2307590" cy="1391920"/>
              <a:chOff x="303547" y="2924465"/>
              <a:chExt cx="2307590" cy="1391920"/>
            </a:xfrm>
          </p:grpSpPr>
          <p:sp>
            <p:nvSpPr>
              <p:cNvPr id="15" name="object 15"/>
              <p:cNvSpPr/>
              <p:nvPr/>
            </p:nvSpPr>
            <p:spPr>
              <a:xfrm>
                <a:off x="303547" y="2924465"/>
                <a:ext cx="2307590" cy="1391920"/>
              </a:xfrm>
              <a:custGeom>
                <a:avLst/>
                <a:gdLst/>
                <a:ahLst/>
                <a:cxnLst/>
                <a:rect l="l" t="t" r="r" b="b"/>
                <a:pathLst>
                  <a:path w="2307590" h="1391920">
                    <a:moveTo>
                      <a:pt x="2307590" y="0"/>
                    </a:moveTo>
                    <a:lnTo>
                      <a:pt x="231990" y="0"/>
                    </a:lnTo>
                    <a:lnTo>
                      <a:pt x="185235" y="4714"/>
                    </a:lnTo>
                    <a:lnTo>
                      <a:pt x="141687" y="18234"/>
                    </a:lnTo>
                    <a:lnTo>
                      <a:pt x="102280" y="39627"/>
                    </a:lnTo>
                    <a:lnTo>
                      <a:pt x="67946" y="67960"/>
                    </a:lnTo>
                    <a:lnTo>
                      <a:pt x="39619" y="102300"/>
                    </a:lnTo>
                    <a:lnTo>
                      <a:pt x="18230" y="141714"/>
                    </a:lnTo>
                    <a:lnTo>
                      <a:pt x="4713" y="185267"/>
                    </a:lnTo>
                    <a:lnTo>
                      <a:pt x="0" y="232029"/>
                    </a:lnTo>
                    <a:lnTo>
                      <a:pt x="0" y="1391920"/>
                    </a:lnTo>
                    <a:lnTo>
                      <a:pt x="2075561" y="1391920"/>
                    </a:lnTo>
                    <a:lnTo>
                      <a:pt x="2122322" y="1387205"/>
                    </a:lnTo>
                    <a:lnTo>
                      <a:pt x="2165875" y="1373685"/>
                    </a:lnTo>
                    <a:lnTo>
                      <a:pt x="2205289" y="1352292"/>
                    </a:lnTo>
                    <a:lnTo>
                      <a:pt x="2239629" y="1323959"/>
                    </a:lnTo>
                    <a:lnTo>
                      <a:pt x="2267962" y="1289619"/>
                    </a:lnTo>
                    <a:lnTo>
                      <a:pt x="2289355" y="1250205"/>
                    </a:lnTo>
                    <a:lnTo>
                      <a:pt x="2302875" y="1206652"/>
                    </a:lnTo>
                    <a:lnTo>
                      <a:pt x="2307590" y="1159891"/>
                    </a:lnTo>
                    <a:lnTo>
                      <a:pt x="2307590" y="0"/>
                    </a:lnTo>
                    <a:close/>
                  </a:path>
                </a:pathLst>
              </a:custGeom>
              <a:solidFill>
                <a:schemeClr val="accent2">
                  <a:lumMod val="40000"/>
                  <a:lumOff val="60000"/>
                </a:schemeClr>
              </a:solidFill>
              <a:ln>
                <a:solidFill>
                  <a:schemeClr val="accent2">
                    <a:lumMod val="50000"/>
                  </a:schemeClr>
                </a:solidFill>
              </a:ln>
            </p:spPr>
            <p:txBody>
              <a:bodyPr wrap="square" lIns="0" tIns="0" rIns="0" bIns="0" rtlCol="0"/>
              <a:lstStyle/>
              <a:p>
                <a:endParaRPr dirty="0"/>
              </a:p>
            </p:txBody>
          </p:sp>
          <p:sp>
            <p:nvSpPr>
              <p:cNvPr id="18" name="object 18"/>
              <p:cNvSpPr txBox="1"/>
              <p:nvPr/>
            </p:nvSpPr>
            <p:spPr>
              <a:xfrm>
                <a:off x="417068" y="3253257"/>
                <a:ext cx="2084705" cy="538481"/>
              </a:xfrm>
              <a:prstGeom prst="rect">
                <a:avLst/>
              </a:prstGeom>
            </p:spPr>
            <p:txBody>
              <a:bodyPr vert="horz" wrap="square" lIns="0" tIns="13335" rIns="0" bIns="0" rtlCol="0">
                <a:spAutoFit/>
              </a:bodyPr>
              <a:lstStyle/>
              <a:p>
                <a:pPr marL="12700" marR="5080">
                  <a:lnSpc>
                    <a:spcPct val="109500"/>
                  </a:lnSpc>
                  <a:spcBef>
                    <a:spcPts val="105"/>
                  </a:spcBef>
                </a:pPr>
                <a:endParaRPr lang="en-GB" sz="1000" b="1" dirty="0">
                  <a:latin typeface="Calibri"/>
                  <a:cs typeface="Calibri"/>
                </a:endParaRPr>
              </a:p>
              <a:p>
                <a:pPr marL="12700" marR="5080">
                  <a:lnSpc>
                    <a:spcPct val="109500"/>
                  </a:lnSpc>
                  <a:spcBef>
                    <a:spcPts val="105"/>
                  </a:spcBef>
                </a:pPr>
                <a:endParaRPr lang="en-GB" sz="1000" b="1" dirty="0">
                  <a:latin typeface="Calibri"/>
                  <a:cs typeface="Calibri"/>
                </a:endParaRPr>
              </a:p>
              <a:p>
                <a:pPr marL="12700" marR="5080">
                  <a:lnSpc>
                    <a:spcPct val="109500"/>
                  </a:lnSpc>
                  <a:spcBef>
                    <a:spcPts val="105"/>
                  </a:spcBef>
                </a:pPr>
                <a:endParaRPr sz="1000" dirty="0">
                  <a:latin typeface="Calibri"/>
                  <a:cs typeface="Calibri"/>
                </a:endParaRPr>
              </a:p>
            </p:txBody>
          </p:sp>
        </p:grpSp>
        <p:grpSp>
          <p:nvGrpSpPr>
            <p:cNvPr id="100" name="Group 99">
              <a:extLst>
                <a:ext uri="{FF2B5EF4-FFF2-40B4-BE49-F238E27FC236}">
                  <a16:creationId xmlns:a16="http://schemas.microsoft.com/office/drawing/2014/main" id="{81F0164D-8906-4100-AE44-EABBA542EF0F}"/>
                </a:ext>
              </a:extLst>
            </p:cNvPr>
            <p:cNvGrpSpPr/>
            <p:nvPr/>
          </p:nvGrpSpPr>
          <p:grpSpPr>
            <a:xfrm>
              <a:off x="5716622" y="4350756"/>
              <a:ext cx="2349694" cy="1403985"/>
              <a:chOff x="8055609" y="2866390"/>
              <a:chExt cx="2349694" cy="1403985"/>
            </a:xfrm>
          </p:grpSpPr>
          <p:grpSp>
            <p:nvGrpSpPr>
              <p:cNvPr id="19" name="object 19"/>
              <p:cNvGrpSpPr/>
              <p:nvPr/>
            </p:nvGrpSpPr>
            <p:grpSpPr>
              <a:xfrm>
                <a:off x="8055609" y="2866390"/>
                <a:ext cx="2347595" cy="1403985"/>
                <a:chOff x="8055609" y="2866390"/>
                <a:chExt cx="2347595" cy="1403985"/>
              </a:xfrm>
              <a:solidFill>
                <a:schemeClr val="accent2">
                  <a:lumMod val="40000"/>
                  <a:lumOff val="60000"/>
                </a:schemeClr>
              </a:solidFill>
            </p:grpSpPr>
            <p:sp>
              <p:nvSpPr>
                <p:cNvPr id="20" name="object 20"/>
                <p:cNvSpPr/>
                <p:nvPr/>
              </p:nvSpPr>
              <p:spPr>
                <a:xfrm>
                  <a:off x="8061959" y="2872740"/>
                  <a:ext cx="2334895" cy="1391285"/>
                </a:xfrm>
                <a:custGeom>
                  <a:avLst/>
                  <a:gdLst/>
                  <a:ahLst/>
                  <a:cxnLst/>
                  <a:rect l="l" t="t" r="r" b="b"/>
                  <a:pathLst>
                    <a:path w="2334895" h="1391285">
                      <a:moveTo>
                        <a:pt x="2334895" y="0"/>
                      </a:moveTo>
                      <a:lnTo>
                        <a:pt x="231901" y="0"/>
                      </a:lnTo>
                      <a:lnTo>
                        <a:pt x="185146" y="4708"/>
                      </a:lnTo>
                      <a:lnTo>
                        <a:pt x="141606" y="18214"/>
                      </a:lnTo>
                      <a:lnTo>
                        <a:pt x="102213" y="39587"/>
                      </a:lnTo>
                      <a:lnTo>
                        <a:pt x="67897" y="67897"/>
                      </a:lnTo>
                      <a:lnTo>
                        <a:pt x="39587" y="102213"/>
                      </a:lnTo>
                      <a:lnTo>
                        <a:pt x="18214" y="141606"/>
                      </a:lnTo>
                      <a:lnTo>
                        <a:pt x="4708" y="185146"/>
                      </a:lnTo>
                      <a:lnTo>
                        <a:pt x="0" y="231901"/>
                      </a:lnTo>
                      <a:lnTo>
                        <a:pt x="0" y="1391285"/>
                      </a:lnTo>
                      <a:lnTo>
                        <a:pt x="2102993" y="1391285"/>
                      </a:lnTo>
                      <a:lnTo>
                        <a:pt x="2149748" y="1386576"/>
                      </a:lnTo>
                      <a:lnTo>
                        <a:pt x="2193288" y="1373070"/>
                      </a:lnTo>
                      <a:lnTo>
                        <a:pt x="2232681" y="1351697"/>
                      </a:lnTo>
                      <a:lnTo>
                        <a:pt x="2266997" y="1323387"/>
                      </a:lnTo>
                      <a:lnTo>
                        <a:pt x="2295307" y="1289071"/>
                      </a:lnTo>
                      <a:lnTo>
                        <a:pt x="2316680" y="1249678"/>
                      </a:lnTo>
                      <a:lnTo>
                        <a:pt x="2330186" y="1206138"/>
                      </a:lnTo>
                      <a:lnTo>
                        <a:pt x="2334895" y="1159383"/>
                      </a:lnTo>
                      <a:lnTo>
                        <a:pt x="2334895" y="0"/>
                      </a:lnTo>
                      <a:close/>
                    </a:path>
                  </a:pathLst>
                </a:custGeom>
                <a:grpFill/>
                <a:ln>
                  <a:solidFill>
                    <a:schemeClr val="accent2">
                      <a:lumMod val="50000"/>
                    </a:schemeClr>
                  </a:solidFill>
                </a:ln>
              </p:spPr>
              <p:txBody>
                <a:bodyPr wrap="square" lIns="0" tIns="0" rIns="0" bIns="0" rtlCol="0"/>
                <a:lstStyle/>
                <a:p>
                  <a:endParaRPr dirty="0"/>
                </a:p>
              </p:txBody>
            </p:sp>
            <p:sp>
              <p:nvSpPr>
                <p:cNvPr id="21" name="object 21"/>
                <p:cNvSpPr/>
                <p:nvPr/>
              </p:nvSpPr>
              <p:spPr>
                <a:xfrm>
                  <a:off x="8061959" y="2872740"/>
                  <a:ext cx="2334895" cy="1391285"/>
                </a:xfrm>
                <a:custGeom>
                  <a:avLst/>
                  <a:gdLst/>
                  <a:ahLst/>
                  <a:cxnLst/>
                  <a:rect l="l" t="t" r="r" b="b"/>
                  <a:pathLst>
                    <a:path w="2334895" h="1391285">
                      <a:moveTo>
                        <a:pt x="231901" y="0"/>
                      </a:moveTo>
                      <a:lnTo>
                        <a:pt x="2334895" y="0"/>
                      </a:lnTo>
                      <a:lnTo>
                        <a:pt x="2334895" y="1159383"/>
                      </a:lnTo>
                      <a:lnTo>
                        <a:pt x="2330186" y="1206138"/>
                      </a:lnTo>
                      <a:lnTo>
                        <a:pt x="2316680" y="1249678"/>
                      </a:lnTo>
                      <a:lnTo>
                        <a:pt x="2295307" y="1289071"/>
                      </a:lnTo>
                      <a:lnTo>
                        <a:pt x="2266997" y="1323387"/>
                      </a:lnTo>
                      <a:lnTo>
                        <a:pt x="2232681" y="1351697"/>
                      </a:lnTo>
                      <a:lnTo>
                        <a:pt x="2193288" y="1373070"/>
                      </a:lnTo>
                      <a:lnTo>
                        <a:pt x="2149748" y="1386576"/>
                      </a:lnTo>
                      <a:lnTo>
                        <a:pt x="2102993" y="1391285"/>
                      </a:lnTo>
                      <a:lnTo>
                        <a:pt x="0" y="1391285"/>
                      </a:lnTo>
                      <a:lnTo>
                        <a:pt x="0" y="231901"/>
                      </a:lnTo>
                      <a:lnTo>
                        <a:pt x="4708" y="185146"/>
                      </a:lnTo>
                      <a:lnTo>
                        <a:pt x="18214" y="141606"/>
                      </a:lnTo>
                      <a:lnTo>
                        <a:pt x="39587" y="102213"/>
                      </a:lnTo>
                      <a:lnTo>
                        <a:pt x="67897" y="67897"/>
                      </a:lnTo>
                      <a:lnTo>
                        <a:pt x="102213" y="39587"/>
                      </a:lnTo>
                      <a:lnTo>
                        <a:pt x="141606" y="18214"/>
                      </a:lnTo>
                      <a:lnTo>
                        <a:pt x="185146" y="4708"/>
                      </a:lnTo>
                      <a:lnTo>
                        <a:pt x="231901" y="0"/>
                      </a:lnTo>
                      <a:close/>
                    </a:path>
                  </a:pathLst>
                </a:custGeom>
                <a:grpFill/>
                <a:ln w="12700">
                  <a:solidFill>
                    <a:schemeClr val="accent2">
                      <a:lumMod val="50000"/>
                    </a:schemeClr>
                  </a:solidFill>
                </a:ln>
              </p:spPr>
              <p:txBody>
                <a:bodyPr wrap="square" lIns="0" tIns="0" rIns="0" bIns="0" rtlCol="0"/>
                <a:lstStyle/>
                <a:p>
                  <a:endParaRPr dirty="0"/>
                </a:p>
              </p:txBody>
            </p:sp>
          </p:grpSp>
          <p:sp>
            <p:nvSpPr>
              <p:cNvPr id="22" name="object 22"/>
              <p:cNvSpPr txBox="1"/>
              <p:nvPr/>
            </p:nvSpPr>
            <p:spPr>
              <a:xfrm>
                <a:off x="9076817" y="2923565"/>
                <a:ext cx="1271270" cy="221855"/>
              </a:xfrm>
              <a:prstGeom prst="rect">
                <a:avLst/>
              </a:prstGeom>
              <a:solidFill>
                <a:schemeClr val="accent2">
                  <a:lumMod val="50000"/>
                </a:schemeClr>
              </a:solidFill>
            </p:spPr>
            <p:txBody>
              <a:bodyPr vert="horz" wrap="square" lIns="0" tIns="52069" rIns="0" bIns="0" rtlCol="0">
                <a:spAutoFit/>
              </a:bodyPr>
              <a:lstStyle/>
              <a:p>
                <a:pPr marL="729615">
                  <a:lnSpc>
                    <a:spcPct val="100000"/>
                  </a:lnSpc>
                  <a:spcBef>
                    <a:spcPts val="409"/>
                  </a:spcBef>
                </a:pPr>
                <a:r>
                  <a:rPr lang="en-GB" sz="1100" spc="-10" dirty="0">
                    <a:solidFill>
                      <a:srgbClr val="FFFFFF"/>
                    </a:solidFill>
                    <a:latin typeface="Calibri"/>
                    <a:cs typeface="Calibri"/>
                  </a:rPr>
                  <a:t>History</a:t>
                </a:r>
                <a:endParaRPr sz="1100" dirty="0">
                  <a:latin typeface="Calibri"/>
                  <a:cs typeface="Calibri"/>
                </a:endParaRPr>
              </a:p>
            </p:txBody>
          </p:sp>
          <p:sp>
            <p:nvSpPr>
              <p:cNvPr id="23" name="object 23"/>
              <p:cNvSpPr txBox="1"/>
              <p:nvPr/>
            </p:nvSpPr>
            <p:spPr>
              <a:xfrm>
                <a:off x="8137017" y="3183153"/>
                <a:ext cx="2268286" cy="720582"/>
              </a:xfrm>
              <a:prstGeom prst="rect">
                <a:avLst/>
              </a:prstGeom>
            </p:spPr>
            <p:txBody>
              <a:bodyPr vert="horz" wrap="square" lIns="0" tIns="13335" rIns="0" bIns="0" rtlCol="0">
                <a:spAutoFit/>
              </a:bodyPr>
              <a:lstStyle/>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99" name="Group 98">
              <a:extLst>
                <a:ext uri="{FF2B5EF4-FFF2-40B4-BE49-F238E27FC236}">
                  <a16:creationId xmlns:a16="http://schemas.microsoft.com/office/drawing/2014/main" id="{6777DA5E-B306-41E3-968E-1CE56C48134B}"/>
                </a:ext>
              </a:extLst>
            </p:cNvPr>
            <p:cNvGrpSpPr/>
            <p:nvPr/>
          </p:nvGrpSpPr>
          <p:grpSpPr>
            <a:xfrm>
              <a:off x="3240850" y="4403728"/>
              <a:ext cx="2347595" cy="1404620"/>
              <a:chOff x="5449570" y="2866390"/>
              <a:chExt cx="2347595" cy="1404620"/>
            </a:xfrm>
          </p:grpSpPr>
          <p:grpSp>
            <p:nvGrpSpPr>
              <p:cNvPr id="24" name="object 24"/>
              <p:cNvGrpSpPr/>
              <p:nvPr/>
            </p:nvGrpSpPr>
            <p:grpSpPr>
              <a:xfrm>
                <a:off x="5449570" y="2866390"/>
                <a:ext cx="2347595" cy="1404620"/>
                <a:chOff x="5449570" y="2866390"/>
                <a:chExt cx="2347595" cy="1404620"/>
              </a:xfrm>
              <a:solidFill>
                <a:schemeClr val="accent2">
                  <a:lumMod val="40000"/>
                  <a:lumOff val="60000"/>
                </a:schemeClr>
              </a:solidFill>
            </p:grpSpPr>
            <p:sp>
              <p:nvSpPr>
                <p:cNvPr id="25" name="object 25"/>
                <p:cNvSpPr/>
                <p:nvPr/>
              </p:nvSpPr>
              <p:spPr>
                <a:xfrm>
                  <a:off x="5455920" y="2872740"/>
                  <a:ext cx="2334895" cy="1391920"/>
                </a:xfrm>
                <a:custGeom>
                  <a:avLst/>
                  <a:gdLst/>
                  <a:ahLst/>
                  <a:cxnLst/>
                  <a:rect l="l" t="t" r="r" b="b"/>
                  <a:pathLst>
                    <a:path w="2334895" h="1391920">
                      <a:moveTo>
                        <a:pt x="2334895" y="0"/>
                      </a:moveTo>
                      <a:lnTo>
                        <a:pt x="232028" y="0"/>
                      </a:lnTo>
                      <a:lnTo>
                        <a:pt x="185267" y="4714"/>
                      </a:lnTo>
                      <a:lnTo>
                        <a:pt x="141714" y="18234"/>
                      </a:lnTo>
                      <a:lnTo>
                        <a:pt x="102300" y="39627"/>
                      </a:lnTo>
                      <a:lnTo>
                        <a:pt x="67960" y="67960"/>
                      </a:lnTo>
                      <a:lnTo>
                        <a:pt x="39627" y="102300"/>
                      </a:lnTo>
                      <a:lnTo>
                        <a:pt x="18234" y="141714"/>
                      </a:lnTo>
                      <a:lnTo>
                        <a:pt x="4714" y="185267"/>
                      </a:lnTo>
                      <a:lnTo>
                        <a:pt x="0" y="232028"/>
                      </a:lnTo>
                      <a:lnTo>
                        <a:pt x="0" y="1391920"/>
                      </a:lnTo>
                      <a:lnTo>
                        <a:pt x="2102865" y="1391920"/>
                      </a:lnTo>
                      <a:lnTo>
                        <a:pt x="2149627" y="1387205"/>
                      </a:lnTo>
                      <a:lnTo>
                        <a:pt x="2193180" y="1373685"/>
                      </a:lnTo>
                      <a:lnTo>
                        <a:pt x="2232594" y="1352292"/>
                      </a:lnTo>
                      <a:lnTo>
                        <a:pt x="2266934" y="1323959"/>
                      </a:lnTo>
                      <a:lnTo>
                        <a:pt x="2295267" y="1289619"/>
                      </a:lnTo>
                      <a:lnTo>
                        <a:pt x="2316660" y="1250205"/>
                      </a:lnTo>
                      <a:lnTo>
                        <a:pt x="2330180" y="1206652"/>
                      </a:lnTo>
                      <a:lnTo>
                        <a:pt x="2334895" y="1159890"/>
                      </a:lnTo>
                      <a:lnTo>
                        <a:pt x="2334895" y="0"/>
                      </a:lnTo>
                      <a:close/>
                    </a:path>
                  </a:pathLst>
                </a:custGeom>
                <a:grpFill/>
                <a:ln>
                  <a:solidFill>
                    <a:schemeClr val="accent2">
                      <a:lumMod val="50000"/>
                    </a:schemeClr>
                  </a:solidFill>
                </a:ln>
              </p:spPr>
              <p:txBody>
                <a:bodyPr wrap="square" lIns="0" tIns="0" rIns="0" bIns="0" rtlCol="0"/>
                <a:lstStyle/>
                <a:p>
                  <a:endParaRPr dirty="0"/>
                </a:p>
              </p:txBody>
            </p:sp>
            <p:sp>
              <p:nvSpPr>
                <p:cNvPr id="26" name="object 26"/>
                <p:cNvSpPr/>
                <p:nvPr/>
              </p:nvSpPr>
              <p:spPr>
                <a:xfrm>
                  <a:off x="5455920" y="2872740"/>
                  <a:ext cx="2334895" cy="1391920"/>
                </a:xfrm>
                <a:custGeom>
                  <a:avLst/>
                  <a:gdLst/>
                  <a:ahLst/>
                  <a:cxnLst/>
                  <a:rect l="l" t="t" r="r" b="b"/>
                  <a:pathLst>
                    <a:path w="2334895" h="1391920">
                      <a:moveTo>
                        <a:pt x="232028" y="0"/>
                      </a:moveTo>
                      <a:lnTo>
                        <a:pt x="2334895" y="0"/>
                      </a:lnTo>
                      <a:lnTo>
                        <a:pt x="2334895" y="1159890"/>
                      </a:lnTo>
                      <a:lnTo>
                        <a:pt x="2330180" y="1206652"/>
                      </a:lnTo>
                      <a:lnTo>
                        <a:pt x="2316660" y="1250205"/>
                      </a:lnTo>
                      <a:lnTo>
                        <a:pt x="2295267" y="1289619"/>
                      </a:lnTo>
                      <a:lnTo>
                        <a:pt x="2266934" y="1323959"/>
                      </a:lnTo>
                      <a:lnTo>
                        <a:pt x="2232594" y="1352292"/>
                      </a:lnTo>
                      <a:lnTo>
                        <a:pt x="2193180" y="1373685"/>
                      </a:lnTo>
                      <a:lnTo>
                        <a:pt x="2149627" y="1387205"/>
                      </a:lnTo>
                      <a:lnTo>
                        <a:pt x="2102865" y="1391920"/>
                      </a:lnTo>
                      <a:lnTo>
                        <a:pt x="0" y="1391920"/>
                      </a:lnTo>
                      <a:lnTo>
                        <a:pt x="0" y="232028"/>
                      </a:lnTo>
                      <a:lnTo>
                        <a:pt x="4714" y="185267"/>
                      </a:lnTo>
                      <a:lnTo>
                        <a:pt x="18234" y="141714"/>
                      </a:lnTo>
                      <a:lnTo>
                        <a:pt x="39627" y="102300"/>
                      </a:lnTo>
                      <a:lnTo>
                        <a:pt x="67960" y="67960"/>
                      </a:lnTo>
                      <a:lnTo>
                        <a:pt x="102300" y="39627"/>
                      </a:lnTo>
                      <a:lnTo>
                        <a:pt x="141714" y="18234"/>
                      </a:lnTo>
                      <a:lnTo>
                        <a:pt x="185267" y="4714"/>
                      </a:lnTo>
                      <a:lnTo>
                        <a:pt x="232028" y="0"/>
                      </a:lnTo>
                      <a:close/>
                    </a:path>
                  </a:pathLst>
                </a:custGeom>
                <a:grpFill/>
                <a:ln w="12700">
                  <a:solidFill>
                    <a:schemeClr val="accent2">
                      <a:lumMod val="50000"/>
                    </a:schemeClr>
                  </a:solidFill>
                </a:ln>
              </p:spPr>
              <p:txBody>
                <a:bodyPr wrap="square" lIns="0" tIns="0" rIns="0" bIns="0" rtlCol="0"/>
                <a:lstStyle/>
                <a:p>
                  <a:endParaRPr dirty="0"/>
                </a:p>
              </p:txBody>
            </p:sp>
          </p:grpSp>
          <p:sp>
            <p:nvSpPr>
              <p:cNvPr id="27" name="object 27"/>
              <p:cNvSpPr txBox="1"/>
              <p:nvPr/>
            </p:nvSpPr>
            <p:spPr>
              <a:xfrm>
                <a:off x="6470777" y="2923565"/>
                <a:ext cx="1271270" cy="221855"/>
              </a:xfrm>
              <a:prstGeom prst="rect">
                <a:avLst/>
              </a:prstGeom>
              <a:solidFill>
                <a:schemeClr val="accent2">
                  <a:lumMod val="50000"/>
                </a:schemeClr>
              </a:solidFill>
            </p:spPr>
            <p:txBody>
              <a:bodyPr vert="horz" wrap="square" lIns="0" tIns="52069" rIns="0" bIns="0" rtlCol="0">
                <a:spAutoFit/>
              </a:bodyPr>
              <a:lstStyle/>
              <a:p>
                <a:pPr marR="94615" algn="r">
                  <a:lnSpc>
                    <a:spcPct val="100000"/>
                  </a:lnSpc>
                  <a:spcBef>
                    <a:spcPts val="409"/>
                  </a:spcBef>
                </a:pPr>
                <a:r>
                  <a:rPr lang="en-GB" sz="1100" spc="-25" dirty="0">
                    <a:solidFill>
                      <a:srgbClr val="FFFFFF"/>
                    </a:solidFill>
                    <a:latin typeface="Calibri"/>
                    <a:cs typeface="Calibri"/>
                  </a:rPr>
                  <a:t>Computing</a:t>
                </a:r>
                <a:endParaRPr sz="1100" dirty="0">
                  <a:latin typeface="Calibri"/>
                  <a:cs typeface="Calibri"/>
                </a:endParaRPr>
              </a:p>
            </p:txBody>
          </p:sp>
          <p:sp>
            <p:nvSpPr>
              <p:cNvPr id="28" name="object 28"/>
              <p:cNvSpPr txBox="1"/>
              <p:nvPr/>
            </p:nvSpPr>
            <p:spPr>
              <a:xfrm>
                <a:off x="5518277" y="3105613"/>
                <a:ext cx="2176744" cy="895373"/>
              </a:xfrm>
              <a:prstGeom prst="rect">
                <a:avLst/>
              </a:prstGeom>
            </p:spPr>
            <p:txBody>
              <a:bodyPr vert="horz" wrap="square" lIns="0" tIns="13335" rIns="0" bIns="0" rtlCol="0">
                <a:spAutoFit/>
              </a:bodyPr>
              <a:lstStyle/>
              <a:p>
                <a:pPr marL="12700" marR="5080">
                  <a:lnSpc>
                    <a:spcPct val="108500"/>
                  </a:lnSpc>
                  <a:spcBef>
                    <a:spcPts val="105"/>
                  </a:spcBef>
                </a:pPr>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sz="1000" dirty="0">
                  <a:latin typeface="Calibri"/>
                  <a:cs typeface="Calibri"/>
                </a:endParaRPr>
              </a:p>
            </p:txBody>
          </p:sp>
        </p:grpSp>
        <p:grpSp>
          <p:nvGrpSpPr>
            <p:cNvPr id="3" name="Group 2">
              <a:extLst>
                <a:ext uri="{FF2B5EF4-FFF2-40B4-BE49-F238E27FC236}">
                  <a16:creationId xmlns:a16="http://schemas.microsoft.com/office/drawing/2014/main" id="{3A6F91BC-0E7E-46E7-9C78-53A2C7B914DF}"/>
                </a:ext>
              </a:extLst>
            </p:cNvPr>
            <p:cNvGrpSpPr/>
            <p:nvPr/>
          </p:nvGrpSpPr>
          <p:grpSpPr>
            <a:xfrm>
              <a:off x="647395" y="5896159"/>
              <a:ext cx="2371437" cy="1540866"/>
              <a:chOff x="2173130" y="4366260"/>
              <a:chExt cx="2085815" cy="1553845"/>
            </a:xfrm>
          </p:grpSpPr>
          <p:grpSp>
            <p:nvGrpSpPr>
              <p:cNvPr id="48" name="object 48"/>
              <p:cNvGrpSpPr/>
              <p:nvPr/>
            </p:nvGrpSpPr>
            <p:grpSpPr>
              <a:xfrm>
                <a:off x="2173130" y="4366260"/>
                <a:ext cx="2085815" cy="1553845"/>
                <a:chOff x="2173130" y="4366260"/>
                <a:chExt cx="2085815" cy="1553845"/>
              </a:xfrm>
              <a:solidFill>
                <a:schemeClr val="accent2">
                  <a:lumMod val="40000"/>
                  <a:lumOff val="60000"/>
                </a:schemeClr>
              </a:solidFill>
            </p:grpSpPr>
            <p:sp>
              <p:nvSpPr>
                <p:cNvPr id="49" name="object 49"/>
                <p:cNvSpPr/>
                <p:nvPr/>
              </p:nvSpPr>
              <p:spPr>
                <a:xfrm>
                  <a:off x="2192020" y="4366260"/>
                  <a:ext cx="2066925" cy="1553845"/>
                </a:xfrm>
                <a:custGeom>
                  <a:avLst/>
                  <a:gdLst/>
                  <a:ahLst/>
                  <a:cxnLst/>
                  <a:rect l="l" t="t" r="r" b="b"/>
                  <a:pathLst>
                    <a:path w="2066925" h="1553845">
                      <a:moveTo>
                        <a:pt x="2066925" y="0"/>
                      </a:moveTo>
                      <a:lnTo>
                        <a:pt x="258953" y="0"/>
                      </a:lnTo>
                      <a:lnTo>
                        <a:pt x="212409" y="4172"/>
                      </a:lnTo>
                      <a:lnTo>
                        <a:pt x="168601" y="16202"/>
                      </a:lnTo>
                      <a:lnTo>
                        <a:pt x="128260" y="35357"/>
                      </a:lnTo>
                      <a:lnTo>
                        <a:pt x="92118" y="60907"/>
                      </a:lnTo>
                      <a:lnTo>
                        <a:pt x="60907" y="92118"/>
                      </a:lnTo>
                      <a:lnTo>
                        <a:pt x="35357" y="128260"/>
                      </a:lnTo>
                      <a:lnTo>
                        <a:pt x="16202" y="168601"/>
                      </a:lnTo>
                      <a:lnTo>
                        <a:pt x="4172" y="212409"/>
                      </a:lnTo>
                      <a:lnTo>
                        <a:pt x="0" y="258952"/>
                      </a:lnTo>
                      <a:lnTo>
                        <a:pt x="0" y="1553845"/>
                      </a:lnTo>
                      <a:lnTo>
                        <a:pt x="1807971"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p:spPr>
              <p:txBody>
                <a:bodyPr wrap="square" lIns="0" tIns="0" rIns="0" bIns="0" rtlCol="0"/>
                <a:lstStyle/>
                <a:p>
                  <a:endParaRPr dirty="0"/>
                </a:p>
              </p:txBody>
            </p:sp>
            <p:sp>
              <p:nvSpPr>
                <p:cNvPr id="50" name="object 50"/>
                <p:cNvSpPr/>
                <p:nvPr/>
              </p:nvSpPr>
              <p:spPr>
                <a:xfrm>
                  <a:off x="2173130" y="4366260"/>
                  <a:ext cx="2066925" cy="1553845"/>
                </a:xfrm>
                <a:custGeom>
                  <a:avLst/>
                  <a:gdLst/>
                  <a:ahLst/>
                  <a:cxnLst/>
                  <a:rect l="l" t="t" r="r" b="b"/>
                  <a:pathLst>
                    <a:path w="2066925" h="1553845">
                      <a:moveTo>
                        <a:pt x="258953"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1" y="1553845"/>
                      </a:lnTo>
                      <a:lnTo>
                        <a:pt x="0" y="1553845"/>
                      </a:lnTo>
                      <a:lnTo>
                        <a:pt x="0" y="258952"/>
                      </a:lnTo>
                      <a:lnTo>
                        <a:pt x="4172" y="212409"/>
                      </a:lnTo>
                      <a:lnTo>
                        <a:pt x="16202" y="168601"/>
                      </a:lnTo>
                      <a:lnTo>
                        <a:pt x="35357" y="128260"/>
                      </a:lnTo>
                      <a:lnTo>
                        <a:pt x="60907" y="92118"/>
                      </a:lnTo>
                      <a:lnTo>
                        <a:pt x="92118" y="60907"/>
                      </a:lnTo>
                      <a:lnTo>
                        <a:pt x="128260" y="35357"/>
                      </a:lnTo>
                      <a:lnTo>
                        <a:pt x="168601" y="16202"/>
                      </a:lnTo>
                      <a:lnTo>
                        <a:pt x="212409" y="4172"/>
                      </a:lnTo>
                      <a:lnTo>
                        <a:pt x="258953" y="0"/>
                      </a:lnTo>
                      <a:close/>
                    </a:path>
                  </a:pathLst>
                </a:custGeom>
                <a:grpFill/>
                <a:ln w="12699">
                  <a:solidFill>
                    <a:schemeClr val="accent2">
                      <a:lumMod val="50000"/>
                    </a:schemeClr>
                  </a:solidFill>
                </a:ln>
              </p:spPr>
              <p:txBody>
                <a:bodyPr wrap="square" lIns="0" tIns="0" rIns="0" bIns="0" rtlCol="0"/>
                <a:lstStyle/>
                <a:p>
                  <a:endParaRPr dirty="0"/>
                </a:p>
              </p:txBody>
            </p:sp>
          </p:grpSp>
          <p:sp>
            <p:nvSpPr>
              <p:cNvPr id="51" name="object 51"/>
              <p:cNvSpPr txBox="1"/>
              <p:nvPr/>
            </p:nvSpPr>
            <p:spPr>
              <a:xfrm>
                <a:off x="3088767" y="4418812"/>
                <a:ext cx="1126490" cy="221855"/>
              </a:xfrm>
              <a:prstGeom prst="rect">
                <a:avLst/>
              </a:prstGeom>
              <a:solidFill>
                <a:schemeClr val="accent2">
                  <a:lumMod val="50000"/>
                </a:schemeClr>
              </a:solidFill>
            </p:spPr>
            <p:txBody>
              <a:bodyPr vert="horz" wrap="square" lIns="0" tIns="52069" rIns="0" bIns="0" rtlCol="0">
                <a:spAutoFit/>
              </a:bodyPr>
              <a:lstStyle/>
              <a:p>
                <a:pPr marR="95250" algn="r">
                  <a:lnSpc>
                    <a:spcPct val="100000"/>
                  </a:lnSpc>
                  <a:spcBef>
                    <a:spcPts val="409"/>
                  </a:spcBef>
                </a:pPr>
                <a:r>
                  <a:rPr sz="1100" spc="-25" dirty="0">
                    <a:solidFill>
                      <a:srgbClr val="FFFFFF"/>
                    </a:solidFill>
                    <a:latin typeface="Calibri"/>
                    <a:cs typeface="Calibri"/>
                  </a:rPr>
                  <a:t>Art</a:t>
                </a:r>
                <a:endParaRPr sz="1100" dirty="0">
                  <a:latin typeface="Calibri"/>
                  <a:cs typeface="Calibri"/>
                </a:endParaRPr>
              </a:p>
            </p:txBody>
          </p:sp>
          <p:sp>
            <p:nvSpPr>
              <p:cNvPr id="52" name="object 52"/>
              <p:cNvSpPr txBox="1"/>
              <p:nvPr/>
            </p:nvSpPr>
            <p:spPr>
              <a:xfrm>
                <a:off x="2186520" y="4690240"/>
                <a:ext cx="2005498" cy="543017"/>
              </a:xfrm>
              <a:prstGeom prst="rect">
                <a:avLst/>
              </a:prstGeom>
            </p:spPr>
            <p:txBody>
              <a:bodyPr vert="horz" wrap="square" lIns="0" tIns="13335" rIns="0" bIns="0" rtlCol="0">
                <a:spAutoFit/>
              </a:bodyPr>
              <a:lstStyle/>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95" name="Group 94">
              <a:extLst>
                <a:ext uri="{FF2B5EF4-FFF2-40B4-BE49-F238E27FC236}">
                  <a16:creationId xmlns:a16="http://schemas.microsoft.com/office/drawing/2014/main" id="{F9BE5E4B-60C7-4DC1-B998-9383C2228B65}"/>
                </a:ext>
              </a:extLst>
            </p:cNvPr>
            <p:cNvGrpSpPr/>
            <p:nvPr/>
          </p:nvGrpSpPr>
          <p:grpSpPr>
            <a:xfrm>
              <a:off x="5722972" y="5858287"/>
              <a:ext cx="2360282" cy="1577478"/>
              <a:chOff x="6423659" y="4354195"/>
              <a:chExt cx="2088261" cy="1566545"/>
            </a:xfrm>
          </p:grpSpPr>
          <p:grpSp>
            <p:nvGrpSpPr>
              <p:cNvPr id="53" name="object 53"/>
              <p:cNvGrpSpPr/>
              <p:nvPr/>
            </p:nvGrpSpPr>
            <p:grpSpPr>
              <a:xfrm>
                <a:off x="6423659" y="4354195"/>
                <a:ext cx="2079625" cy="1566545"/>
                <a:chOff x="6423659" y="4354195"/>
                <a:chExt cx="2079625" cy="1566545"/>
              </a:xfrm>
              <a:solidFill>
                <a:schemeClr val="accent2">
                  <a:lumMod val="40000"/>
                  <a:lumOff val="60000"/>
                </a:schemeClr>
              </a:solidFill>
            </p:grpSpPr>
            <p:sp>
              <p:nvSpPr>
                <p:cNvPr id="54" name="object 54"/>
                <p:cNvSpPr/>
                <p:nvPr/>
              </p:nvSpPr>
              <p:spPr>
                <a:xfrm>
                  <a:off x="6430009" y="4360545"/>
                  <a:ext cx="2066925" cy="1553845"/>
                </a:xfrm>
                <a:custGeom>
                  <a:avLst/>
                  <a:gdLst/>
                  <a:ahLst/>
                  <a:cxnLst/>
                  <a:rect l="l" t="t" r="r" b="b"/>
                  <a:pathLst>
                    <a:path w="2066925" h="1553845">
                      <a:moveTo>
                        <a:pt x="2066670" y="0"/>
                      </a:moveTo>
                      <a:lnTo>
                        <a:pt x="258953" y="0"/>
                      </a:lnTo>
                      <a:lnTo>
                        <a:pt x="212409" y="4172"/>
                      </a:lnTo>
                      <a:lnTo>
                        <a:pt x="168601" y="16202"/>
                      </a:lnTo>
                      <a:lnTo>
                        <a:pt x="128260" y="35357"/>
                      </a:lnTo>
                      <a:lnTo>
                        <a:pt x="92118" y="60907"/>
                      </a:lnTo>
                      <a:lnTo>
                        <a:pt x="60907" y="92118"/>
                      </a:lnTo>
                      <a:lnTo>
                        <a:pt x="35357" y="128260"/>
                      </a:lnTo>
                      <a:lnTo>
                        <a:pt x="16202" y="168601"/>
                      </a:lnTo>
                      <a:lnTo>
                        <a:pt x="4172" y="212409"/>
                      </a:lnTo>
                      <a:lnTo>
                        <a:pt x="0" y="258953"/>
                      </a:lnTo>
                      <a:lnTo>
                        <a:pt x="0" y="1553845"/>
                      </a:lnTo>
                      <a:lnTo>
                        <a:pt x="1807717" y="1553845"/>
                      </a:lnTo>
                      <a:lnTo>
                        <a:pt x="1854261" y="1549672"/>
                      </a:lnTo>
                      <a:lnTo>
                        <a:pt x="1898069" y="1537642"/>
                      </a:lnTo>
                      <a:lnTo>
                        <a:pt x="1938410" y="1518487"/>
                      </a:lnTo>
                      <a:lnTo>
                        <a:pt x="1974552" y="1492937"/>
                      </a:lnTo>
                      <a:lnTo>
                        <a:pt x="2005763" y="1461726"/>
                      </a:lnTo>
                      <a:lnTo>
                        <a:pt x="2031313" y="1425584"/>
                      </a:lnTo>
                      <a:lnTo>
                        <a:pt x="2050468" y="1385243"/>
                      </a:lnTo>
                      <a:lnTo>
                        <a:pt x="2062498" y="1341435"/>
                      </a:lnTo>
                      <a:lnTo>
                        <a:pt x="2066670" y="1294892"/>
                      </a:lnTo>
                      <a:lnTo>
                        <a:pt x="2066670" y="0"/>
                      </a:lnTo>
                      <a:close/>
                    </a:path>
                  </a:pathLst>
                </a:custGeom>
                <a:grpFill/>
                <a:ln>
                  <a:solidFill>
                    <a:schemeClr val="accent2">
                      <a:lumMod val="50000"/>
                    </a:schemeClr>
                  </a:solidFill>
                </a:ln>
              </p:spPr>
              <p:txBody>
                <a:bodyPr wrap="square" lIns="0" tIns="0" rIns="0" bIns="0" rtlCol="0"/>
                <a:lstStyle/>
                <a:p>
                  <a:endParaRPr dirty="0"/>
                </a:p>
              </p:txBody>
            </p:sp>
            <p:sp>
              <p:nvSpPr>
                <p:cNvPr id="55" name="object 55"/>
                <p:cNvSpPr/>
                <p:nvPr/>
              </p:nvSpPr>
              <p:spPr>
                <a:xfrm>
                  <a:off x="6430009" y="4360545"/>
                  <a:ext cx="2066925" cy="1553845"/>
                </a:xfrm>
                <a:custGeom>
                  <a:avLst/>
                  <a:gdLst/>
                  <a:ahLst/>
                  <a:cxnLst/>
                  <a:rect l="l" t="t" r="r" b="b"/>
                  <a:pathLst>
                    <a:path w="2066925" h="1553845">
                      <a:moveTo>
                        <a:pt x="258953" y="0"/>
                      </a:moveTo>
                      <a:lnTo>
                        <a:pt x="2066670" y="0"/>
                      </a:lnTo>
                      <a:lnTo>
                        <a:pt x="2066670" y="1294892"/>
                      </a:lnTo>
                      <a:lnTo>
                        <a:pt x="2062498" y="1341435"/>
                      </a:lnTo>
                      <a:lnTo>
                        <a:pt x="2050468" y="1385243"/>
                      </a:lnTo>
                      <a:lnTo>
                        <a:pt x="2031313" y="1425584"/>
                      </a:lnTo>
                      <a:lnTo>
                        <a:pt x="2005763" y="1461726"/>
                      </a:lnTo>
                      <a:lnTo>
                        <a:pt x="1974552" y="1492937"/>
                      </a:lnTo>
                      <a:lnTo>
                        <a:pt x="1938410" y="1518487"/>
                      </a:lnTo>
                      <a:lnTo>
                        <a:pt x="1898069" y="1537642"/>
                      </a:lnTo>
                      <a:lnTo>
                        <a:pt x="1854261" y="1549672"/>
                      </a:lnTo>
                      <a:lnTo>
                        <a:pt x="1807717" y="1553845"/>
                      </a:lnTo>
                      <a:lnTo>
                        <a:pt x="0" y="1553845"/>
                      </a:lnTo>
                      <a:lnTo>
                        <a:pt x="0" y="258953"/>
                      </a:lnTo>
                      <a:lnTo>
                        <a:pt x="4172" y="212409"/>
                      </a:lnTo>
                      <a:lnTo>
                        <a:pt x="16202" y="168601"/>
                      </a:lnTo>
                      <a:lnTo>
                        <a:pt x="35357" y="128260"/>
                      </a:lnTo>
                      <a:lnTo>
                        <a:pt x="60907" y="92118"/>
                      </a:lnTo>
                      <a:lnTo>
                        <a:pt x="92118" y="60907"/>
                      </a:lnTo>
                      <a:lnTo>
                        <a:pt x="128260" y="35357"/>
                      </a:lnTo>
                      <a:lnTo>
                        <a:pt x="168601" y="16202"/>
                      </a:lnTo>
                      <a:lnTo>
                        <a:pt x="212409" y="4172"/>
                      </a:lnTo>
                      <a:lnTo>
                        <a:pt x="258953" y="0"/>
                      </a:lnTo>
                      <a:close/>
                    </a:path>
                  </a:pathLst>
                </a:custGeom>
                <a:grpFill/>
                <a:ln w="12700">
                  <a:solidFill>
                    <a:schemeClr val="accent2">
                      <a:lumMod val="50000"/>
                    </a:schemeClr>
                  </a:solidFill>
                </a:ln>
              </p:spPr>
              <p:txBody>
                <a:bodyPr wrap="square" lIns="0" tIns="0" rIns="0" bIns="0" rtlCol="0"/>
                <a:lstStyle/>
                <a:p>
                  <a:endParaRPr dirty="0"/>
                </a:p>
              </p:txBody>
            </p:sp>
          </p:grpSp>
          <p:sp>
            <p:nvSpPr>
              <p:cNvPr id="56" name="object 56"/>
              <p:cNvSpPr txBox="1"/>
              <p:nvPr/>
            </p:nvSpPr>
            <p:spPr>
              <a:xfrm>
                <a:off x="7385430" y="4379917"/>
                <a:ext cx="1126490" cy="312420"/>
              </a:xfrm>
              <a:prstGeom prst="rect">
                <a:avLst/>
              </a:prstGeom>
              <a:solidFill>
                <a:schemeClr val="accent2">
                  <a:lumMod val="50000"/>
                </a:schemeClr>
              </a:solidFill>
            </p:spPr>
            <p:txBody>
              <a:bodyPr vert="horz" wrap="square" lIns="0" tIns="52069" rIns="0" bIns="0" rtlCol="0">
                <a:spAutoFit/>
              </a:bodyPr>
              <a:lstStyle/>
              <a:p>
                <a:pPr marR="93345" algn="r">
                  <a:lnSpc>
                    <a:spcPct val="100000"/>
                  </a:lnSpc>
                  <a:spcBef>
                    <a:spcPts val="409"/>
                  </a:spcBef>
                </a:pPr>
                <a:r>
                  <a:rPr sz="1100" spc="-25" dirty="0">
                    <a:solidFill>
                      <a:srgbClr val="FFFFFF"/>
                    </a:solidFill>
                    <a:latin typeface="Calibri"/>
                    <a:cs typeface="Calibri"/>
                  </a:rPr>
                  <a:t>PE</a:t>
                </a:r>
                <a:endParaRPr sz="1100" dirty="0">
                  <a:latin typeface="Calibri"/>
                  <a:cs typeface="Calibri"/>
                </a:endParaRPr>
              </a:p>
            </p:txBody>
          </p:sp>
          <p:sp>
            <p:nvSpPr>
              <p:cNvPr id="57" name="object 57"/>
              <p:cNvSpPr txBox="1"/>
              <p:nvPr/>
            </p:nvSpPr>
            <p:spPr>
              <a:xfrm>
                <a:off x="6483851" y="4662034"/>
                <a:ext cx="2005608" cy="715588"/>
              </a:xfrm>
              <a:prstGeom prst="rect">
                <a:avLst/>
              </a:prstGeom>
            </p:spPr>
            <p:txBody>
              <a:bodyPr vert="horz" wrap="square" lIns="0" tIns="13335" rIns="0" bIns="0" rtlCol="0">
                <a:spAutoFit/>
              </a:bodyPr>
              <a:lstStyle/>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87" name="Group 86">
              <a:extLst>
                <a:ext uri="{FF2B5EF4-FFF2-40B4-BE49-F238E27FC236}">
                  <a16:creationId xmlns:a16="http://schemas.microsoft.com/office/drawing/2014/main" id="{5DE10F3D-6BE0-4D0E-98DA-B12233D5364A}"/>
                </a:ext>
              </a:extLst>
            </p:cNvPr>
            <p:cNvGrpSpPr/>
            <p:nvPr/>
          </p:nvGrpSpPr>
          <p:grpSpPr>
            <a:xfrm>
              <a:off x="3281054" y="5886483"/>
              <a:ext cx="2301041" cy="1564688"/>
              <a:chOff x="4298950" y="4356100"/>
              <a:chExt cx="2079625" cy="1566545"/>
            </a:xfrm>
          </p:grpSpPr>
          <p:grpSp>
            <p:nvGrpSpPr>
              <p:cNvPr id="58" name="object 58"/>
              <p:cNvGrpSpPr/>
              <p:nvPr/>
            </p:nvGrpSpPr>
            <p:grpSpPr>
              <a:xfrm>
                <a:off x="4298950" y="4356100"/>
                <a:ext cx="2079625" cy="1566545"/>
                <a:chOff x="4298950" y="4356100"/>
                <a:chExt cx="2079625" cy="1566545"/>
              </a:xfrm>
              <a:solidFill>
                <a:schemeClr val="accent2">
                  <a:lumMod val="40000"/>
                  <a:lumOff val="60000"/>
                </a:schemeClr>
              </a:solidFill>
            </p:grpSpPr>
            <p:sp>
              <p:nvSpPr>
                <p:cNvPr id="59" name="object 59"/>
                <p:cNvSpPr/>
                <p:nvPr/>
              </p:nvSpPr>
              <p:spPr>
                <a:xfrm>
                  <a:off x="4305300" y="4362450"/>
                  <a:ext cx="2066925" cy="1553845"/>
                </a:xfrm>
                <a:custGeom>
                  <a:avLst/>
                  <a:gdLst/>
                  <a:ahLst/>
                  <a:cxnLst/>
                  <a:rect l="l" t="t" r="r" b="b"/>
                  <a:pathLst>
                    <a:path w="2066925" h="1553845">
                      <a:moveTo>
                        <a:pt x="2066925" y="0"/>
                      </a:moveTo>
                      <a:lnTo>
                        <a:pt x="258952" y="0"/>
                      </a:lnTo>
                      <a:lnTo>
                        <a:pt x="212409" y="4172"/>
                      </a:lnTo>
                      <a:lnTo>
                        <a:pt x="168601" y="16202"/>
                      </a:lnTo>
                      <a:lnTo>
                        <a:pt x="128260" y="35357"/>
                      </a:lnTo>
                      <a:lnTo>
                        <a:pt x="92118" y="60907"/>
                      </a:lnTo>
                      <a:lnTo>
                        <a:pt x="60907" y="92118"/>
                      </a:lnTo>
                      <a:lnTo>
                        <a:pt x="35357" y="128260"/>
                      </a:lnTo>
                      <a:lnTo>
                        <a:pt x="16202" y="168601"/>
                      </a:lnTo>
                      <a:lnTo>
                        <a:pt x="4172" y="212409"/>
                      </a:lnTo>
                      <a:lnTo>
                        <a:pt x="0" y="258952"/>
                      </a:lnTo>
                      <a:lnTo>
                        <a:pt x="0" y="1553845"/>
                      </a:lnTo>
                      <a:lnTo>
                        <a:pt x="1807972"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a:ln>
                  <a:solidFill>
                    <a:schemeClr val="accent2">
                      <a:lumMod val="50000"/>
                    </a:schemeClr>
                  </a:solidFill>
                </a:ln>
              </p:spPr>
              <p:txBody>
                <a:bodyPr wrap="square" lIns="0" tIns="0" rIns="0" bIns="0" rtlCol="0"/>
                <a:lstStyle/>
                <a:p>
                  <a:endParaRPr dirty="0"/>
                </a:p>
              </p:txBody>
            </p:sp>
            <p:sp>
              <p:nvSpPr>
                <p:cNvPr id="60" name="object 60"/>
                <p:cNvSpPr/>
                <p:nvPr/>
              </p:nvSpPr>
              <p:spPr>
                <a:xfrm>
                  <a:off x="4305300" y="4362450"/>
                  <a:ext cx="2066925" cy="1553845"/>
                </a:xfrm>
                <a:custGeom>
                  <a:avLst/>
                  <a:gdLst/>
                  <a:ahLst/>
                  <a:cxnLst/>
                  <a:rect l="l" t="t" r="r" b="b"/>
                  <a:pathLst>
                    <a:path w="2066925" h="1553845">
                      <a:moveTo>
                        <a:pt x="258952"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2" y="1553845"/>
                      </a:lnTo>
                      <a:lnTo>
                        <a:pt x="0" y="1553845"/>
                      </a:lnTo>
                      <a:lnTo>
                        <a:pt x="0" y="258952"/>
                      </a:lnTo>
                      <a:lnTo>
                        <a:pt x="4172" y="212409"/>
                      </a:lnTo>
                      <a:lnTo>
                        <a:pt x="16202" y="168601"/>
                      </a:lnTo>
                      <a:lnTo>
                        <a:pt x="35357" y="128260"/>
                      </a:lnTo>
                      <a:lnTo>
                        <a:pt x="60907" y="92118"/>
                      </a:lnTo>
                      <a:lnTo>
                        <a:pt x="92118" y="60907"/>
                      </a:lnTo>
                      <a:lnTo>
                        <a:pt x="128260" y="35357"/>
                      </a:lnTo>
                      <a:lnTo>
                        <a:pt x="168601" y="16202"/>
                      </a:lnTo>
                      <a:lnTo>
                        <a:pt x="212409" y="4172"/>
                      </a:lnTo>
                      <a:lnTo>
                        <a:pt x="258952" y="0"/>
                      </a:lnTo>
                      <a:close/>
                    </a:path>
                  </a:pathLst>
                </a:custGeom>
                <a:grpFill/>
                <a:ln w="12700">
                  <a:solidFill>
                    <a:schemeClr val="accent2">
                      <a:lumMod val="50000"/>
                    </a:schemeClr>
                  </a:solidFill>
                </a:ln>
              </p:spPr>
              <p:txBody>
                <a:bodyPr wrap="square" lIns="0" tIns="0" rIns="0" bIns="0" rtlCol="0"/>
                <a:lstStyle/>
                <a:p>
                  <a:endParaRPr dirty="0"/>
                </a:p>
              </p:txBody>
            </p:sp>
          </p:grpSp>
          <p:sp>
            <p:nvSpPr>
              <p:cNvPr id="61" name="object 61"/>
              <p:cNvSpPr txBox="1"/>
              <p:nvPr/>
            </p:nvSpPr>
            <p:spPr>
              <a:xfrm>
                <a:off x="5200361" y="4363168"/>
                <a:ext cx="1126490" cy="312420"/>
              </a:xfrm>
              <a:prstGeom prst="rect">
                <a:avLst/>
              </a:prstGeom>
              <a:solidFill>
                <a:schemeClr val="accent2">
                  <a:lumMod val="50000"/>
                </a:schemeClr>
              </a:solidFill>
            </p:spPr>
            <p:txBody>
              <a:bodyPr vert="horz" wrap="square" lIns="0" tIns="51435" rIns="0" bIns="0" rtlCol="0">
                <a:spAutoFit/>
              </a:bodyPr>
              <a:lstStyle/>
              <a:p>
                <a:pPr marL="685800">
                  <a:lnSpc>
                    <a:spcPct val="100000"/>
                  </a:lnSpc>
                  <a:spcBef>
                    <a:spcPts val="405"/>
                  </a:spcBef>
                </a:pPr>
                <a:r>
                  <a:rPr sz="1100" spc="-10" dirty="0">
                    <a:solidFill>
                      <a:srgbClr val="FFFFFF"/>
                    </a:solidFill>
                    <a:latin typeface="Calibri"/>
                    <a:cs typeface="Calibri"/>
                  </a:rPr>
                  <a:t>Music</a:t>
                </a:r>
                <a:endParaRPr sz="1100" dirty="0">
                  <a:latin typeface="Calibri"/>
                  <a:cs typeface="Calibri"/>
                </a:endParaRPr>
              </a:p>
            </p:txBody>
          </p:sp>
          <p:sp>
            <p:nvSpPr>
              <p:cNvPr id="62" name="object 62"/>
              <p:cNvSpPr txBox="1"/>
              <p:nvPr/>
            </p:nvSpPr>
            <p:spPr>
              <a:xfrm>
                <a:off x="4331518" y="4638226"/>
                <a:ext cx="1979890" cy="727985"/>
              </a:xfrm>
              <a:prstGeom prst="rect">
                <a:avLst/>
              </a:prstGeom>
            </p:spPr>
            <p:txBody>
              <a:bodyPr vert="horz" wrap="square" lIns="0" tIns="11430" rIns="0" bIns="0" rtlCol="0">
                <a:spAutoFit/>
              </a:bodyPr>
              <a:lstStyle/>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sz="1000" dirty="0">
                  <a:latin typeface="Calibri"/>
                  <a:cs typeface="Calibri"/>
                </a:endParaRPr>
              </a:p>
            </p:txBody>
          </p:sp>
        </p:grpSp>
        <p:grpSp>
          <p:nvGrpSpPr>
            <p:cNvPr id="2" name="Group 1">
              <a:extLst>
                <a:ext uri="{FF2B5EF4-FFF2-40B4-BE49-F238E27FC236}">
                  <a16:creationId xmlns:a16="http://schemas.microsoft.com/office/drawing/2014/main" id="{7EE0EE62-208F-4BD7-A1C0-2CF25A8E572C}"/>
                </a:ext>
              </a:extLst>
            </p:cNvPr>
            <p:cNvGrpSpPr/>
            <p:nvPr/>
          </p:nvGrpSpPr>
          <p:grpSpPr>
            <a:xfrm>
              <a:off x="8254167" y="4344840"/>
              <a:ext cx="2259837" cy="1459118"/>
              <a:chOff x="60325" y="4356100"/>
              <a:chExt cx="2079625" cy="1566545"/>
            </a:xfrm>
          </p:grpSpPr>
          <p:grpSp>
            <p:nvGrpSpPr>
              <p:cNvPr id="77" name="object 77"/>
              <p:cNvGrpSpPr/>
              <p:nvPr/>
            </p:nvGrpSpPr>
            <p:grpSpPr>
              <a:xfrm>
                <a:off x="60325" y="4356100"/>
                <a:ext cx="2079625" cy="1566545"/>
                <a:chOff x="60325" y="4356100"/>
                <a:chExt cx="2079625" cy="1566545"/>
              </a:xfrm>
              <a:solidFill>
                <a:schemeClr val="accent2">
                  <a:lumMod val="40000"/>
                  <a:lumOff val="60000"/>
                </a:schemeClr>
              </a:solidFill>
            </p:grpSpPr>
            <p:sp>
              <p:nvSpPr>
                <p:cNvPr id="78" name="object 78"/>
                <p:cNvSpPr/>
                <p:nvPr/>
              </p:nvSpPr>
              <p:spPr>
                <a:xfrm>
                  <a:off x="66675" y="4362450"/>
                  <a:ext cx="2066925" cy="1553845"/>
                </a:xfrm>
                <a:custGeom>
                  <a:avLst/>
                  <a:gdLst/>
                  <a:ahLst/>
                  <a:cxnLst/>
                  <a:rect l="l" t="t" r="r" b="b"/>
                  <a:pathLst>
                    <a:path w="2066925" h="1553845">
                      <a:moveTo>
                        <a:pt x="2066925" y="0"/>
                      </a:moveTo>
                      <a:lnTo>
                        <a:pt x="258978" y="0"/>
                      </a:lnTo>
                      <a:lnTo>
                        <a:pt x="212427" y="4172"/>
                      </a:lnTo>
                      <a:lnTo>
                        <a:pt x="168613" y="16202"/>
                      </a:lnTo>
                      <a:lnTo>
                        <a:pt x="128268" y="35357"/>
                      </a:lnTo>
                      <a:lnTo>
                        <a:pt x="92122" y="60907"/>
                      </a:lnTo>
                      <a:lnTo>
                        <a:pt x="60909" y="92118"/>
                      </a:lnTo>
                      <a:lnTo>
                        <a:pt x="35358" y="128260"/>
                      </a:lnTo>
                      <a:lnTo>
                        <a:pt x="16202" y="168601"/>
                      </a:lnTo>
                      <a:lnTo>
                        <a:pt x="4172" y="212409"/>
                      </a:lnTo>
                      <a:lnTo>
                        <a:pt x="0" y="258952"/>
                      </a:lnTo>
                      <a:lnTo>
                        <a:pt x="0" y="1553845"/>
                      </a:lnTo>
                      <a:lnTo>
                        <a:pt x="1807972"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a:ln>
                  <a:solidFill>
                    <a:schemeClr val="accent2">
                      <a:lumMod val="50000"/>
                    </a:schemeClr>
                  </a:solidFill>
                </a:ln>
              </p:spPr>
              <p:txBody>
                <a:bodyPr wrap="square" lIns="0" tIns="0" rIns="0" bIns="0" rtlCol="0"/>
                <a:lstStyle/>
                <a:p>
                  <a:endParaRPr dirty="0"/>
                </a:p>
              </p:txBody>
            </p:sp>
            <p:sp>
              <p:nvSpPr>
                <p:cNvPr id="79" name="object 79"/>
                <p:cNvSpPr/>
                <p:nvPr/>
              </p:nvSpPr>
              <p:spPr>
                <a:xfrm>
                  <a:off x="66675" y="4362450"/>
                  <a:ext cx="2066925" cy="1553845"/>
                </a:xfrm>
                <a:custGeom>
                  <a:avLst/>
                  <a:gdLst/>
                  <a:ahLst/>
                  <a:cxnLst/>
                  <a:rect l="l" t="t" r="r" b="b"/>
                  <a:pathLst>
                    <a:path w="2066925" h="1553845">
                      <a:moveTo>
                        <a:pt x="258978"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2" y="1553845"/>
                      </a:lnTo>
                      <a:lnTo>
                        <a:pt x="0" y="1553845"/>
                      </a:lnTo>
                      <a:lnTo>
                        <a:pt x="0" y="258952"/>
                      </a:lnTo>
                      <a:lnTo>
                        <a:pt x="4172" y="212409"/>
                      </a:lnTo>
                      <a:lnTo>
                        <a:pt x="16202" y="168601"/>
                      </a:lnTo>
                      <a:lnTo>
                        <a:pt x="35358" y="128260"/>
                      </a:lnTo>
                      <a:lnTo>
                        <a:pt x="60909" y="92118"/>
                      </a:lnTo>
                      <a:lnTo>
                        <a:pt x="92122" y="60907"/>
                      </a:lnTo>
                      <a:lnTo>
                        <a:pt x="128268" y="35357"/>
                      </a:lnTo>
                      <a:lnTo>
                        <a:pt x="168613" y="16202"/>
                      </a:lnTo>
                      <a:lnTo>
                        <a:pt x="212427" y="4172"/>
                      </a:lnTo>
                      <a:lnTo>
                        <a:pt x="258978" y="0"/>
                      </a:lnTo>
                      <a:close/>
                    </a:path>
                  </a:pathLst>
                </a:custGeom>
                <a:grpFill/>
                <a:ln w="12700">
                  <a:solidFill>
                    <a:schemeClr val="accent2">
                      <a:lumMod val="50000"/>
                    </a:schemeClr>
                  </a:solidFill>
                </a:ln>
              </p:spPr>
              <p:txBody>
                <a:bodyPr wrap="square" lIns="0" tIns="0" rIns="0" bIns="0" rtlCol="0"/>
                <a:lstStyle/>
                <a:p>
                  <a:endParaRPr dirty="0"/>
                </a:p>
              </p:txBody>
            </p:sp>
          </p:grpSp>
          <p:sp>
            <p:nvSpPr>
              <p:cNvPr id="80" name="object 80"/>
              <p:cNvSpPr txBox="1"/>
              <p:nvPr/>
            </p:nvSpPr>
            <p:spPr>
              <a:xfrm>
                <a:off x="622300" y="4415002"/>
                <a:ext cx="1467624" cy="223138"/>
              </a:xfrm>
              <a:prstGeom prst="rect">
                <a:avLst/>
              </a:prstGeom>
              <a:solidFill>
                <a:schemeClr val="accent2">
                  <a:lumMod val="50000"/>
                </a:schemeClr>
              </a:solidFill>
            </p:spPr>
            <p:txBody>
              <a:bodyPr vert="horz" wrap="square" lIns="0" tIns="53340" rIns="0" bIns="0" rtlCol="0">
                <a:spAutoFit/>
              </a:bodyPr>
              <a:lstStyle/>
              <a:p>
                <a:pPr marL="154940" algn="r">
                  <a:lnSpc>
                    <a:spcPct val="100000"/>
                  </a:lnSpc>
                  <a:spcBef>
                    <a:spcPts val="420"/>
                  </a:spcBef>
                </a:pPr>
                <a:r>
                  <a:rPr sz="1100" dirty="0">
                    <a:solidFill>
                      <a:srgbClr val="FFFFFF"/>
                    </a:solidFill>
                    <a:latin typeface="Calibri"/>
                    <a:cs typeface="Calibri"/>
                  </a:rPr>
                  <a:t>Design</a:t>
                </a:r>
                <a:r>
                  <a:rPr sz="1100" spc="-15" dirty="0">
                    <a:solidFill>
                      <a:srgbClr val="FFFFFF"/>
                    </a:solidFill>
                    <a:latin typeface="Calibri"/>
                    <a:cs typeface="Calibri"/>
                  </a:rPr>
                  <a:t> </a:t>
                </a:r>
                <a:r>
                  <a:rPr sz="1100" dirty="0">
                    <a:solidFill>
                      <a:srgbClr val="FFFFFF"/>
                    </a:solidFill>
                    <a:latin typeface="Calibri"/>
                    <a:cs typeface="Calibri"/>
                  </a:rPr>
                  <a:t>&amp;</a:t>
                </a:r>
                <a:r>
                  <a:rPr sz="1100" spc="-5" dirty="0">
                    <a:solidFill>
                      <a:srgbClr val="FFFFFF"/>
                    </a:solidFill>
                    <a:latin typeface="Calibri"/>
                    <a:cs typeface="Calibri"/>
                  </a:rPr>
                  <a:t> </a:t>
                </a:r>
                <a:r>
                  <a:rPr sz="1100" spc="-10" dirty="0">
                    <a:solidFill>
                      <a:srgbClr val="FFFFFF"/>
                    </a:solidFill>
                    <a:latin typeface="Calibri"/>
                    <a:cs typeface="Calibri"/>
                  </a:rPr>
                  <a:t>Technology</a:t>
                </a:r>
                <a:endParaRPr sz="1100" dirty="0">
                  <a:latin typeface="Calibri"/>
                  <a:cs typeface="Calibri"/>
                </a:endParaRPr>
              </a:p>
            </p:txBody>
          </p:sp>
          <p:sp>
            <p:nvSpPr>
              <p:cNvPr id="81" name="object 81"/>
              <p:cNvSpPr txBox="1"/>
              <p:nvPr/>
            </p:nvSpPr>
            <p:spPr>
              <a:xfrm>
                <a:off x="119656" y="4726330"/>
                <a:ext cx="1978076" cy="976164"/>
              </a:xfrm>
              <a:prstGeom prst="rect">
                <a:avLst/>
              </a:prstGeom>
            </p:spPr>
            <p:txBody>
              <a:bodyPr vert="horz" wrap="square" lIns="0" tIns="11430" rIns="0" bIns="0" rtlCol="0">
                <a:spAutoFit/>
              </a:bodyPr>
              <a:lstStyle/>
              <a:p>
                <a:pPr marL="12700" marR="5080">
                  <a:lnSpc>
                    <a:spcPct val="109800"/>
                  </a:lnSpc>
                  <a:spcBef>
                    <a:spcPts val="90"/>
                  </a:spcBef>
                </a:pPr>
                <a:endParaRPr lang="en-GB" sz="1050" b="1"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sz="1000" dirty="0">
                  <a:latin typeface="Calibri"/>
                  <a:cs typeface="Calibri"/>
                </a:endParaRPr>
              </a:p>
            </p:txBody>
          </p:sp>
        </p:grpSp>
        <p:grpSp>
          <p:nvGrpSpPr>
            <p:cNvPr id="96" name="Group 95">
              <a:extLst>
                <a:ext uri="{FF2B5EF4-FFF2-40B4-BE49-F238E27FC236}">
                  <a16:creationId xmlns:a16="http://schemas.microsoft.com/office/drawing/2014/main" id="{1A118F0C-4F0F-48EF-9737-C24DC61EC92F}"/>
                </a:ext>
              </a:extLst>
            </p:cNvPr>
            <p:cNvGrpSpPr/>
            <p:nvPr/>
          </p:nvGrpSpPr>
          <p:grpSpPr>
            <a:xfrm>
              <a:off x="8229557" y="5892704"/>
              <a:ext cx="2238570" cy="1522031"/>
              <a:chOff x="8520991" y="4297679"/>
              <a:chExt cx="2072078" cy="1553845"/>
            </a:xfrm>
          </p:grpSpPr>
          <p:grpSp>
            <p:nvGrpSpPr>
              <p:cNvPr id="82" name="object 82"/>
              <p:cNvGrpSpPr/>
              <p:nvPr/>
            </p:nvGrpSpPr>
            <p:grpSpPr>
              <a:xfrm>
                <a:off x="8520991" y="4297679"/>
                <a:ext cx="2072078" cy="1553845"/>
                <a:chOff x="8520991" y="4297679"/>
                <a:chExt cx="2072078" cy="1553845"/>
              </a:xfrm>
              <a:solidFill>
                <a:schemeClr val="accent2">
                  <a:lumMod val="40000"/>
                  <a:lumOff val="60000"/>
                </a:schemeClr>
              </a:solidFill>
            </p:grpSpPr>
            <p:sp>
              <p:nvSpPr>
                <p:cNvPr id="83" name="object 83"/>
                <p:cNvSpPr/>
                <p:nvPr/>
              </p:nvSpPr>
              <p:spPr>
                <a:xfrm>
                  <a:off x="8526780" y="4297679"/>
                  <a:ext cx="2066289" cy="1553845"/>
                </a:xfrm>
                <a:custGeom>
                  <a:avLst/>
                  <a:gdLst/>
                  <a:ahLst/>
                  <a:cxnLst/>
                  <a:rect l="l" t="t" r="r" b="b"/>
                  <a:pathLst>
                    <a:path w="2066290" h="1553845">
                      <a:moveTo>
                        <a:pt x="2066290" y="0"/>
                      </a:moveTo>
                      <a:lnTo>
                        <a:pt x="258952" y="0"/>
                      </a:lnTo>
                      <a:lnTo>
                        <a:pt x="212409" y="4172"/>
                      </a:lnTo>
                      <a:lnTo>
                        <a:pt x="168601" y="16202"/>
                      </a:lnTo>
                      <a:lnTo>
                        <a:pt x="128260" y="35357"/>
                      </a:lnTo>
                      <a:lnTo>
                        <a:pt x="92118" y="60907"/>
                      </a:lnTo>
                      <a:lnTo>
                        <a:pt x="60907" y="92118"/>
                      </a:lnTo>
                      <a:lnTo>
                        <a:pt x="35357" y="128260"/>
                      </a:lnTo>
                      <a:lnTo>
                        <a:pt x="16202" y="168601"/>
                      </a:lnTo>
                      <a:lnTo>
                        <a:pt x="4172" y="212409"/>
                      </a:lnTo>
                      <a:lnTo>
                        <a:pt x="0" y="258953"/>
                      </a:lnTo>
                      <a:lnTo>
                        <a:pt x="0" y="1553845"/>
                      </a:lnTo>
                      <a:lnTo>
                        <a:pt x="1807337" y="1553845"/>
                      </a:lnTo>
                      <a:lnTo>
                        <a:pt x="1853880" y="1549672"/>
                      </a:lnTo>
                      <a:lnTo>
                        <a:pt x="1897688" y="1537642"/>
                      </a:lnTo>
                      <a:lnTo>
                        <a:pt x="1938029" y="1518487"/>
                      </a:lnTo>
                      <a:lnTo>
                        <a:pt x="1974171" y="1492937"/>
                      </a:lnTo>
                      <a:lnTo>
                        <a:pt x="2005382" y="1461726"/>
                      </a:lnTo>
                      <a:lnTo>
                        <a:pt x="2030932" y="1425584"/>
                      </a:lnTo>
                      <a:lnTo>
                        <a:pt x="2050087" y="1385243"/>
                      </a:lnTo>
                      <a:lnTo>
                        <a:pt x="2062117" y="1341435"/>
                      </a:lnTo>
                      <a:lnTo>
                        <a:pt x="2066290" y="1294892"/>
                      </a:lnTo>
                      <a:lnTo>
                        <a:pt x="2066290" y="0"/>
                      </a:lnTo>
                      <a:close/>
                    </a:path>
                  </a:pathLst>
                </a:custGeom>
                <a:grpFill/>
                <a:ln>
                  <a:solidFill>
                    <a:schemeClr val="accent2">
                      <a:lumMod val="50000"/>
                    </a:schemeClr>
                  </a:solidFill>
                </a:ln>
              </p:spPr>
              <p:txBody>
                <a:bodyPr wrap="square" lIns="0" tIns="0" rIns="0" bIns="0" rtlCol="0"/>
                <a:lstStyle/>
                <a:p>
                  <a:endParaRPr dirty="0"/>
                </a:p>
              </p:txBody>
            </p:sp>
            <p:sp>
              <p:nvSpPr>
                <p:cNvPr id="84" name="object 84"/>
                <p:cNvSpPr/>
                <p:nvPr/>
              </p:nvSpPr>
              <p:spPr>
                <a:xfrm>
                  <a:off x="8520991" y="4297679"/>
                  <a:ext cx="2066289" cy="1553845"/>
                </a:xfrm>
                <a:custGeom>
                  <a:avLst/>
                  <a:gdLst/>
                  <a:ahLst/>
                  <a:cxnLst/>
                  <a:rect l="l" t="t" r="r" b="b"/>
                  <a:pathLst>
                    <a:path w="2066290" h="1553845">
                      <a:moveTo>
                        <a:pt x="258952" y="0"/>
                      </a:moveTo>
                      <a:lnTo>
                        <a:pt x="2066290" y="0"/>
                      </a:lnTo>
                      <a:lnTo>
                        <a:pt x="2066290" y="1294892"/>
                      </a:lnTo>
                      <a:lnTo>
                        <a:pt x="2062117" y="1341435"/>
                      </a:lnTo>
                      <a:lnTo>
                        <a:pt x="2050087" y="1385243"/>
                      </a:lnTo>
                      <a:lnTo>
                        <a:pt x="2030932" y="1425584"/>
                      </a:lnTo>
                      <a:lnTo>
                        <a:pt x="2005382" y="1461726"/>
                      </a:lnTo>
                      <a:lnTo>
                        <a:pt x="1974171" y="1492937"/>
                      </a:lnTo>
                      <a:lnTo>
                        <a:pt x="1938029" y="1518487"/>
                      </a:lnTo>
                      <a:lnTo>
                        <a:pt x="1897688" y="1537642"/>
                      </a:lnTo>
                      <a:lnTo>
                        <a:pt x="1853880" y="1549672"/>
                      </a:lnTo>
                      <a:lnTo>
                        <a:pt x="1807337" y="1553845"/>
                      </a:lnTo>
                      <a:lnTo>
                        <a:pt x="0" y="1553845"/>
                      </a:lnTo>
                      <a:lnTo>
                        <a:pt x="0" y="258953"/>
                      </a:lnTo>
                      <a:lnTo>
                        <a:pt x="4172" y="212409"/>
                      </a:lnTo>
                      <a:lnTo>
                        <a:pt x="16202" y="168601"/>
                      </a:lnTo>
                      <a:lnTo>
                        <a:pt x="35357" y="128260"/>
                      </a:lnTo>
                      <a:lnTo>
                        <a:pt x="60907" y="92118"/>
                      </a:lnTo>
                      <a:lnTo>
                        <a:pt x="92118" y="60907"/>
                      </a:lnTo>
                      <a:lnTo>
                        <a:pt x="128260" y="35357"/>
                      </a:lnTo>
                      <a:lnTo>
                        <a:pt x="168601" y="16202"/>
                      </a:lnTo>
                      <a:lnTo>
                        <a:pt x="212409" y="4172"/>
                      </a:lnTo>
                      <a:lnTo>
                        <a:pt x="258952" y="0"/>
                      </a:lnTo>
                      <a:close/>
                    </a:path>
                  </a:pathLst>
                </a:custGeom>
                <a:grpFill/>
                <a:ln w="12700">
                  <a:solidFill>
                    <a:schemeClr val="accent2">
                      <a:lumMod val="50000"/>
                    </a:schemeClr>
                  </a:solidFill>
                </a:ln>
              </p:spPr>
              <p:txBody>
                <a:bodyPr wrap="square" lIns="0" tIns="0" rIns="0" bIns="0" rtlCol="0"/>
                <a:lstStyle/>
                <a:p>
                  <a:endParaRPr dirty="0"/>
                </a:p>
              </p:txBody>
            </p:sp>
          </p:grpSp>
          <p:sp>
            <p:nvSpPr>
              <p:cNvPr id="85" name="object 85"/>
              <p:cNvSpPr txBox="1"/>
              <p:nvPr/>
            </p:nvSpPr>
            <p:spPr>
              <a:xfrm>
                <a:off x="9438816" y="4297679"/>
                <a:ext cx="1126490" cy="312420"/>
              </a:xfrm>
              <a:prstGeom prst="rect">
                <a:avLst/>
              </a:prstGeom>
              <a:solidFill>
                <a:schemeClr val="accent2">
                  <a:lumMod val="50000"/>
                </a:schemeClr>
              </a:solidFill>
            </p:spPr>
            <p:txBody>
              <a:bodyPr vert="horz" wrap="square" lIns="0" tIns="52069" rIns="0" bIns="0" rtlCol="0">
                <a:spAutoFit/>
              </a:bodyPr>
              <a:lstStyle/>
              <a:p>
                <a:pPr marL="732155">
                  <a:lnSpc>
                    <a:spcPct val="100000"/>
                  </a:lnSpc>
                  <a:spcBef>
                    <a:spcPts val="409"/>
                  </a:spcBef>
                </a:pPr>
                <a:r>
                  <a:rPr sz="1100" spc="-20" dirty="0">
                    <a:solidFill>
                      <a:srgbClr val="FFFFFF"/>
                    </a:solidFill>
                    <a:latin typeface="Calibri"/>
                    <a:cs typeface="Calibri"/>
                  </a:rPr>
                  <a:t>PSHE</a:t>
                </a:r>
                <a:endParaRPr sz="1100" dirty="0">
                  <a:latin typeface="Calibri"/>
                  <a:cs typeface="Calibri"/>
                </a:endParaRPr>
              </a:p>
            </p:txBody>
          </p:sp>
          <p:sp>
            <p:nvSpPr>
              <p:cNvPr id="86" name="object 86"/>
              <p:cNvSpPr txBox="1"/>
              <p:nvPr/>
            </p:nvSpPr>
            <p:spPr>
              <a:xfrm>
                <a:off x="8520991" y="4547630"/>
                <a:ext cx="2072078" cy="735644"/>
              </a:xfrm>
              <a:prstGeom prst="rect">
                <a:avLst/>
              </a:prstGeom>
            </p:spPr>
            <p:txBody>
              <a:bodyPr vert="horz" wrap="square" lIns="0" tIns="13335" rIns="0" bIns="0" rtlCol="0">
                <a:spAutoFit/>
              </a:bodyPr>
              <a:lstStyle/>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sp>
          <p:nvSpPr>
            <p:cNvPr id="93" name="Rectangle: Rounded Corners 92">
              <a:extLst>
                <a:ext uri="{FF2B5EF4-FFF2-40B4-BE49-F238E27FC236}">
                  <a16:creationId xmlns:a16="http://schemas.microsoft.com/office/drawing/2014/main" id="{B54D9C16-CA4C-483D-9DD7-B539DB6A612E}"/>
                </a:ext>
              </a:extLst>
            </p:cNvPr>
            <p:cNvSpPr/>
            <p:nvPr/>
          </p:nvSpPr>
          <p:spPr>
            <a:xfrm>
              <a:off x="202084" y="274269"/>
              <a:ext cx="3104065" cy="1196585"/>
            </a:xfrm>
            <a:prstGeom prst="roundRect">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2">
                    <a:lumMod val="50000"/>
                  </a:schemeClr>
                </a:solidFill>
              </a:endParaRPr>
            </a:p>
          </p:txBody>
        </p:sp>
        <p:grpSp>
          <p:nvGrpSpPr>
            <p:cNvPr id="105" name="Group 104">
              <a:extLst>
                <a:ext uri="{FF2B5EF4-FFF2-40B4-BE49-F238E27FC236}">
                  <a16:creationId xmlns:a16="http://schemas.microsoft.com/office/drawing/2014/main" id="{E0DE0FE8-6BE8-4B90-9B0F-53364BE48442}"/>
                </a:ext>
              </a:extLst>
            </p:cNvPr>
            <p:cNvGrpSpPr/>
            <p:nvPr/>
          </p:nvGrpSpPr>
          <p:grpSpPr>
            <a:xfrm>
              <a:off x="659472" y="4399878"/>
              <a:ext cx="2351827" cy="1404620"/>
              <a:chOff x="5449570" y="2866390"/>
              <a:chExt cx="2351827" cy="1404620"/>
            </a:xfrm>
          </p:grpSpPr>
          <p:grpSp>
            <p:nvGrpSpPr>
              <p:cNvPr id="106" name="object 24">
                <a:extLst>
                  <a:ext uri="{FF2B5EF4-FFF2-40B4-BE49-F238E27FC236}">
                    <a16:creationId xmlns:a16="http://schemas.microsoft.com/office/drawing/2014/main" id="{0F8630BA-82C0-4C47-869C-17E3E819B3DD}"/>
                  </a:ext>
                </a:extLst>
              </p:cNvPr>
              <p:cNvGrpSpPr/>
              <p:nvPr/>
            </p:nvGrpSpPr>
            <p:grpSpPr>
              <a:xfrm>
                <a:off x="5449570" y="2866390"/>
                <a:ext cx="2347595" cy="1404620"/>
                <a:chOff x="5449570" y="2866390"/>
                <a:chExt cx="2347595" cy="1404620"/>
              </a:xfrm>
              <a:solidFill>
                <a:schemeClr val="accent2">
                  <a:lumMod val="40000"/>
                  <a:lumOff val="60000"/>
                </a:schemeClr>
              </a:solidFill>
            </p:grpSpPr>
            <p:sp>
              <p:nvSpPr>
                <p:cNvPr id="109" name="object 25">
                  <a:extLst>
                    <a:ext uri="{FF2B5EF4-FFF2-40B4-BE49-F238E27FC236}">
                      <a16:creationId xmlns:a16="http://schemas.microsoft.com/office/drawing/2014/main" id="{99632E38-AE83-4CFD-B5B4-A202F4EF50BB}"/>
                    </a:ext>
                  </a:extLst>
                </p:cNvPr>
                <p:cNvSpPr/>
                <p:nvPr/>
              </p:nvSpPr>
              <p:spPr>
                <a:xfrm>
                  <a:off x="5455920" y="2872740"/>
                  <a:ext cx="2334895" cy="1391920"/>
                </a:xfrm>
                <a:custGeom>
                  <a:avLst/>
                  <a:gdLst/>
                  <a:ahLst/>
                  <a:cxnLst/>
                  <a:rect l="l" t="t" r="r" b="b"/>
                  <a:pathLst>
                    <a:path w="2334895" h="1391920">
                      <a:moveTo>
                        <a:pt x="2334895" y="0"/>
                      </a:moveTo>
                      <a:lnTo>
                        <a:pt x="232028" y="0"/>
                      </a:lnTo>
                      <a:lnTo>
                        <a:pt x="185267" y="4714"/>
                      </a:lnTo>
                      <a:lnTo>
                        <a:pt x="141714" y="18234"/>
                      </a:lnTo>
                      <a:lnTo>
                        <a:pt x="102300" y="39627"/>
                      </a:lnTo>
                      <a:lnTo>
                        <a:pt x="67960" y="67960"/>
                      </a:lnTo>
                      <a:lnTo>
                        <a:pt x="39627" y="102300"/>
                      </a:lnTo>
                      <a:lnTo>
                        <a:pt x="18234" y="141714"/>
                      </a:lnTo>
                      <a:lnTo>
                        <a:pt x="4714" y="185267"/>
                      </a:lnTo>
                      <a:lnTo>
                        <a:pt x="0" y="232028"/>
                      </a:lnTo>
                      <a:lnTo>
                        <a:pt x="0" y="1391920"/>
                      </a:lnTo>
                      <a:lnTo>
                        <a:pt x="2102865" y="1391920"/>
                      </a:lnTo>
                      <a:lnTo>
                        <a:pt x="2149627" y="1387205"/>
                      </a:lnTo>
                      <a:lnTo>
                        <a:pt x="2193180" y="1373685"/>
                      </a:lnTo>
                      <a:lnTo>
                        <a:pt x="2232594" y="1352292"/>
                      </a:lnTo>
                      <a:lnTo>
                        <a:pt x="2266934" y="1323959"/>
                      </a:lnTo>
                      <a:lnTo>
                        <a:pt x="2295267" y="1289619"/>
                      </a:lnTo>
                      <a:lnTo>
                        <a:pt x="2316660" y="1250205"/>
                      </a:lnTo>
                      <a:lnTo>
                        <a:pt x="2330180" y="1206652"/>
                      </a:lnTo>
                      <a:lnTo>
                        <a:pt x="2334895" y="1159890"/>
                      </a:lnTo>
                      <a:lnTo>
                        <a:pt x="2334895" y="0"/>
                      </a:lnTo>
                      <a:close/>
                    </a:path>
                  </a:pathLst>
                </a:custGeom>
                <a:grpFill/>
                <a:ln>
                  <a:solidFill>
                    <a:schemeClr val="accent2">
                      <a:lumMod val="50000"/>
                    </a:schemeClr>
                  </a:solidFill>
                </a:ln>
              </p:spPr>
              <p:txBody>
                <a:bodyPr wrap="square" lIns="0" tIns="0" rIns="0" bIns="0" rtlCol="0"/>
                <a:lstStyle/>
                <a:p>
                  <a:endParaRPr dirty="0"/>
                </a:p>
              </p:txBody>
            </p:sp>
            <p:sp>
              <p:nvSpPr>
                <p:cNvPr id="110" name="object 26">
                  <a:extLst>
                    <a:ext uri="{FF2B5EF4-FFF2-40B4-BE49-F238E27FC236}">
                      <a16:creationId xmlns:a16="http://schemas.microsoft.com/office/drawing/2014/main" id="{D61BD57D-A26C-49B5-A2DC-1EC5FE34F75D}"/>
                    </a:ext>
                  </a:extLst>
                </p:cNvPr>
                <p:cNvSpPr/>
                <p:nvPr/>
              </p:nvSpPr>
              <p:spPr>
                <a:xfrm>
                  <a:off x="5455920" y="2872740"/>
                  <a:ext cx="2334895" cy="1391920"/>
                </a:xfrm>
                <a:custGeom>
                  <a:avLst/>
                  <a:gdLst/>
                  <a:ahLst/>
                  <a:cxnLst/>
                  <a:rect l="l" t="t" r="r" b="b"/>
                  <a:pathLst>
                    <a:path w="2334895" h="1391920">
                      <a:moveTo>
                        <a:pt x="232028" y="0"/>
                      </a:moveTo>
                      <a:lnTo>
                        <a:pt x="2334895" y="0"/>
                      </a:lnTo>
                      <a:lnTo>
                        <a:pt x="2334895" y="1159890"/>
                      </a:lnTo>
                      <a:lnTo>
                        <a:pt x="2330180" y="1206652"/>
                      </a:lnTo>
                      <a:lnTo>
                        <a:pt x="2316660" y="1250205"/>
                      </a:lnTo>
                      <a:lnTo>
                        <a:pt x="2295267" y="1289619"/>
                      </a:lnTo>
                      <a:lnTo>
                        <a:pt x="2266934" y="1323959"/>
                      </a:lnTo>
                      <a:lnTo>
                        <a:pt x="2232594" y="1352292"/>
                      </a:lnTo>
                      <a:lnTo>
                        <a:pt x="2193180" y="1373685"/>
                      </a:lnTo>
                      <a:lnTo>
                        <a:pt x="2149627" y="1387205"/>
                      </a:lnTo>
                      <a:lnTo>
                        <a:pt x="2102865" y="1391920"/>
                      </a:lnTo>
                      <a:lnTo>
                        <a:pt x="0" y="1391920"/>
                      </a:lnTo>
                      <a:lnTo>
                        <a:pt x="0" y="232028"/>
                      </a:lnTo>
                      <a:lnTo>
                        <a:pt x="4714" y="185267"/>
                      </a:lnTo>
                      <a:lnTo>
                        <a:pt x="18234" y="141714"/>
                      </a:lnTo>
                      <a:lnTo>
                        <a:pt x="39627" y="102300"/>
                      </a:lnTo>
                      <a:lnTo>
                        <a:pt x="67960" y="67960"/>
                      </a:lnTo>
                      <a:lnTo>
                        <a:pt x="102300" y="39627"/>
                      </a:lnTo>
                      <a:lnTo>
                        <a:pt x="141714" y="18234"/>
                      </a:lnTo>
                      <a:lnTo>
                        <a:pt x="185267" y="4714"/>
                      </a:lnTo>
                      <a:lnTo>
                        <a:pt x="232028" y="0"/>
                      </a:lnTo>
                      <a:close/>
                    </a:path>
                  </a:pathLst>
                </a:custGeom>
                <a:grpFill/>
                <a:ln w="12700">
                  <a:solidFill>
                    <a:schemeClr val="accent2">
                      <a:lumMod val="50000"/>
                    </a:schemeClr>
                  </a:solidFill>
                </a:ln>
              </p:spPr>
              <p:txBody>
                <a:bodyPr wrap="square" lIns="0" tIns="0" rIns="0" bIns="0" rtlCol="0"/>
                <a:lstStyle/>
                <a:p>
                  <a:endParaRPr dirty="0"/>
                </a:p>
              </p:txBody>
            </p:sp>
          </p:grpSp>
          <p:sp>
            <p:nvSpPr>
              <p:cNvPr id="107" name="object 27">
                <a:extLst>
                  <a:ext uri="{FF2B5EF4-FFF2-40B4-BE49-F238E27FC236}">
                    <a16:creationId xmlns:a16="http://schemas.microsoft.com/office/drawing/2014/main" id="{074F6480-BFC8-4D2A-B3A5-F2946019EE2C}"/>
                  </a:ext>
                </a:extLst>
              </p:cNvPr>
              <p:cNvSpPr txBox="1"/>
              <p:nvPr/>
            </p:nvSpPr>
            <p:spPr>
              <a:xfrm>
                <a:off x="6470777" y="2923565"/>
                <a:ext cx="1271270" cy="221855"/>
              </a:xfrm>
              <a:prstGeom prst="rect">
                <a:avLst/>
              </a:prstGeom>
              <a:solidFill>
                <a:schemeClr val="accent2">
                  <a:lumMod val="50000"/>
                </a:schemeClr>
              </a:solidFill>
            </p:spPr>
            <p:txBody>
              <a:bodyPr vert="horz" wrap="square" lIns="0" tIns="52069" rIns="0" bIns="0" rtlCol="0">
                <a:spAutoFit/>
              </a:bodyPr>
              <a:lstStyle/>
              <a:p>
                <a:pPr marR="94615" algn="r">
                  <a:lnSpc>
                    <a:spcPct val="100000"/>
                  </a:lnSpc>
                  <a:spcBef>
                    <a:spcPts val="409"/>
                  </a:spcBef>
                </a:pPr>
                <a:r>
                  <a:rPr lang="en-GB" sz="1100" spc="-25" dirty="0">
                    <a:solidFill>
                      <a:srgbClr val="FFFFFF"/>
                    </a:solidFill>
                    <a:latin typeface="Calibri"/>
                    <a:cs typeface="Calibri"/>
                  </a:rPr>
                  <a:t>Geography</a:t>
                </a:r>
                <a:endParaRPr sz="1100" dirty="0">
                  <a:latin typeface="Calibri"/>
                  <a:cs typeface="Calibri"/>
                </a:endParaRPr>
              </a:p>
            </p:txBody>
          </p:sp>
          <p:sp>
            <p:nvSpPr>
              <p:cNvPr id="108" name="object 28">
                <a:extLst>
                  <a:ext uri="{FF2B5EF4-FFF2-40B4-BE49-F238E27FC236}">
                    <a16:creationId xmlns:a16="http://schemas.microsoft.com/office/drawing/2014/main" id="{BDAE0FC6-7AFB-425A-BCD7-6EE7B0CCB73F}"/>
                  </a:ext>
                </a:extLst>
              </p:cNvPr>
              <p:cNvSpPr txBox="1"/>
              <p:nvPr/>
            </p:nvSpPr>
            <p:spPr>
              <a:xfrm>
                <a:off x="5466502" y="3156192"/>
                <a:ext cx="2334895" cy="173124"/>
              </a:xfrm>
              <a:prstGeom prst="rect">
                <a:avLst/>
              </a:prstGeom>
            </p:spPr>
            <p:txBody>
              <a:bodyPr vert="horz" wrap="square" lIns="0" tIns="13335" rIns="0" bIns="0" rtlCol="0">
                <a:spAutoFit/>
              </a:bodyPr>
              <a:lstStyle/>
              <a:p>
                <a:pPr marL="12700" marR="5080">
                  <a:lnSpc>
                    <a:spcPct val="108500"/>
                  </a:lnSpc>
                  <a:spcBef>
                    <a:spcPts val="105"/>
                  </a:spcBef>
                </a:pPr>
                <a:endParaRPr sz="1000" dirty="0">
                  <a:latin typeface="Calibri"/>
                  <a:cs typeface="Calibri"/>
                </a:endParaRPr>
              </a:p>
            </p:txBody>
          </p:sp>
        </p:grpSp>
        <p:sp>
          <p:nvSpPr>
            <p:cNvPr id="111" name="Rectangle: Rounded Corners 110">
              <a:extLst>
                <a:ext uri="{FF2B5EF4-FFF2-40B4-BE49-F238E27FC236}">
                  <a16:creationId xmlns:a16="http://schemas.microsoft.com/office/drawing/2014/main" id="{0B5863E5-EF73-4E96-AB2B-AA9CA04B0EEB}"/>
                </a:ext>
              </a:extLst>
            </p:cNvPr>
            <p:cNvSpPr/>
            <p:nvPr/>
          </p:nvSpPr>
          <p:spPr>
            <a:xfrm>
              <a:off x="249157" y="1556099"/>
              <a:ext cx="3104065" cy="1260896"/>
            </a:xfrm>
            <a:prstGeom prst="roundRect">
              <a:avLst/>
            </a:prstGeom>
            <a:solidFill>
              <a:schemeClr val="accent2">
                <a:lumMod val="5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Ruby</a:t>
              </a:r>
            </a:p>
            <a:p>
              <a:pPr algn="ctr"/>
              <a:r>
                <a:rPr lang="en-GB" dirty="0">
                  <a:solidFill>
                    <a:schemeClr val="bg1"/>
                  </a:solidFill>
                </a:rPr>
                <a:t>Year 2</a:t>
              </a:r>
            </a:p>
            <a:p>
              <a:pPr algn="ctr"/>
              <a:r>
                <a:rPr lang="en-GB" dirty="0">
                  <a:solidFill>
                    <a:schemeClr val="bg1"/>
                  </a:solidFill>
                </a:rPr>
                <a:t>Autumn Term </a:t>
              </a:r>
            </a:p>
          </p:txBody>
        </p:sp>
        <p:pic>
          <p:nvPicPr>
            <p:cNvPr id="112" name="Picture 111">
              <a:extLst>
                <a:ext uri="{FF2B5EF4-FFF2-40B4-BE49-F238E27FC236}">
                  <a16:creationId xmlns:a16="http://schemas.microsoft.com/office/drawing/2014/main" id="{0EF87405-6528-4D3B-B55C-E4307020E5C3}"/>
                </a:ext>
              </a:extLst>
            </p:cNvPr>
            <p:cNvPicPr/>
            <p:nvPr/>
          </p:nvPicPr>
          <p:blipFill rotWithShape="1">
            <a:blip r:embed="rId2" cstate="print">
              <a:extLst>
                <a:ext uri="{28A0092B-C50C-407E-A947-70E740481C1C}">
                  <a14:useLocalDpi xmlns:a14="http://schemas.microsoft.com/office/drawing/2010/main" val="0"/>
                </a:ext>
              </a:extLst>
            </a:blip>
            <a:srcRect l="39834" t="23824" r="38411" b="41361"/>
            <a:stretch/>
          </p:blipFill>
          <p:spPr bwMode="auto">
            <a:xfrm>
              <a:off x="1141574" y="355340"/>
              <a:ext cx="1078207" cy="1017226"/>
            </a:xfrm>
            <a:prstGeom prst="rect">
              <a:avLst/>
            </a:prstGeom>
            <a:noFill/>
            <a:ln>
              <a:noFill/>
            </a:ln>
            <a:extLst>
              <a:ext uri="{53640926-AAD7-44D8-BBD7-CCE9431645EC}">
                <a14:shadowObscured xmlns:a14="http://schemas.microsoft.com/office/drawing/2010/main"/>
              </a:ext>
            </a:extLst>
          </p:spPr>
        </p:pic>
        <p:sp>
          <p:nvSpPr>
            <p:cNvPr id="11" name="Rectangle 10">
              <a:extLst>
                <a:ext uri="{FF2B5EF4-FFF2-40B4-BE49-F238E27FC236}">
                  <a16:creationId xmlns:a16="http://schemas.microsoft.com/office/drawing/2014/main" id="{132E97FE-95E3-4503-BF0F-697F8590C879}"/>
                </a:ext>
              </a:extLst>
            </p:cNvPr>
            <p:cNvSpPr/>
            <p:nvPr/>
          </p:nvSpPr>
          <p:spPr>
            <a:xfrm>
              <a:off x="1612900" y="2905642"/>
              <a:ext cx="1291676" cy="211384"/>
            </a:xfrm>
            <a:prstGeom prst="rect">
              <a:avLst/>
            </a:prstGeom>
            <a:solidFill>
              <a:srgbClr val="6D19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1100" dirty="0"/>
                <a:t>Our Topic</a:t>
              </a:r>
            </a:p>
          </p:txBody>
        </p:sp>
        <p:sp>
          <p:nvSpPr>
            <p:cNvPr id="12" name="TextBox 11">
              <a:extLst>
                <a:ext uri="{FF2B5EF4-FFF2-40B4-BE49-F238E27FC236}">
                  <a16:creationId xmlns:a16="http://schemas.microsoft.com/office/drawing/2014/main" id="{72B3B4A2-806E-41F2-9C62-4F92E0070CC9}"/>
                </a:ext>
              </a:extLst>
            </p:cNvPr>
            <p:cNvSpPr txBox="1"/>
            <p:nvPr/>
          </p:nvSpPr>
          <p:spPr>
            <a:xfrm>
              <a:off x="647395" y="2870876"/>
              <a:ext cx="2396605" cy="338554"/>
            </a:xfrm>
            <a:prstGeom prst="rect">
              <a:avLst/>
            </a:prstGeom>
            <a:noFill/>
          </p:spPr>
          <p:txBody>
            <a:bodyPr wrap="square" rtlCol="0">
              <a:spAutoFit/>
            </a:bodyPr>
            <a:lstStyle/>
            <a:p>
              <a:endParaRPr lang="en-GB" sz="1100" b="1" dirty="0"/>
            </a:p>
            <a:p>
              <a:endParaRPr lang="en-GB" sz="500" b="1" dirty="0"/>
            </a:p>
          </p:txBody>
        </p:sp>
      </p:grpSp>
      <p:sp>
        <p:nvSpPr>
          <p:cNvPr id="14" name="TextBox 13">
            <a:extLst>
              <a:ext uri="{FF2B5EF4-FFF2-40B4-BE49-F238E27FC236}">
                <a16:creationId xmlns:a16="http://schemas.microsoft.com/office/drawing/2014/main" id="{7EFF6717-D755-43BF-9542-1858BD99504C}"/>
              </a:ext>
            </a:extLst>
          </p:cNvPr>
          <p:cNvSpPr txBox="1"/>
          <p:nvPr/>
        </p:nvSpPr>
        <p:spPr>
          <a:xfrm>
            <a:off x="703362" y="3107007"/>
            <a:ext cx="2228172" cy="861774"/>
          </a:xfrm>
          <a:prstGeom prst="rect">
            <a:avLst/>
          </a:prstGeom>
          <a:noFill/>
        </p:spPr>
        <p:txBody>
          <a:bodyPr wrap="square" rtlCol="0">
            <a:spAutoFit/>
          </a:bodyPr>
          <a:lstStyle/>
          <a:p>
            <a:r>
              <a:rPr lang="en-GB" sz="1000">
                <a:latin typeface="+mn-lt"/>
              </a:rPr>
              <a:t>Our topic is What a wonderful world.</a:t>
            </a:r>
          </a:p>
          <a:p>
            <a:r>
              <a:rPr lang="en-GB" sz="1000">
                <a:latin typeface="+mn-lt"/>
              </a:rPr>
              <a:t>We will explore all the wonders of the world, such as plants, animals, and habitats as well as what makes our world so unique.</a:t>
            </a:r>
            <a:endParaRPr lang="en-GB" sz="1000" dirty="0">
              <a:latin typeface="+mn-lt"/>
            </a:endParaRPr>
          </a:p>
        </p:txBody>
      </p:sp>
      <p:sp>
        <p:nvSpPr>
          <p:cNvPr id="16" name="TextBox 15">
            <a:extLst>
              <a:ext uri="{FF2B5EF4-FFF2-40B4-BE49-F238E27FC236}">
                <a16:creationId xmlns:a16="http://schemas.microsoft.com/office/drawing/2014/main" id="{49278989-9F75-4DDF-A36E-F12E168ABDD0}"/>
              </a:ext>
            </a:extLst>
          </p:cNvPr>
          <p:cNvSpPr txBox="1"/>
          <p:nvPr/>
        </p:nvSpPr>
        <p:spPr>
          <a:xfrm>
            <a:off x="703362" y="4619625"/>
            <a:ext cx="2228172" cy="861774"/>
          </a:xfrm>
          <a:prstGeom prst="rect">
            <a:avLst/>
          </a:prstGeom>
          <a:noFill/>
        </p:spPr>
        <p:txBody>
          <a:bodyPr wrap="square" rtlCol="0">
            <a:spAutoFit/>
          </a:bodyPr>
          <a:lstStyle/>
          <a:p>
            <a:r>
              <a:rPr lang="en-GB" sz="1000">
                <a:latin typeface="+mn-lt"/>
              </a:rPr>
              <a:t>In Geography we will be exploring the location of countries, the seven continents and five oceans of the world in relation to the position of the United Kingdom.</a:t>
            </a:r>
            <a:endParaRPr lang="en-GB" sz="1000" dirty="0">
              <a:latin typeface="+mn-lt"/>
            </a:endParaRPr>
          </a:p>
        </p:txBody>
      </p:sp>
      <p:sp>
        <p:nvSpPr>
          <p:cNvPr id="17" name="TextBox 16">
            <a:extLst>
              <a:ext uri="{FF2B5EF4-FFF2-40B4-BE49-F238E27FC236}">
                <a16:creationId xmlns:a16="http://schemas.microsoft.com/office/drawing/2014/main" id="{D21A459D-1E73-4B8C-9F68-4FC35B573006}"/>
              </a:ext>
            </a:extLst>
          </p:cNvPr>
          <p:cNvSpPr txBox="1"/>
          <p:nvPr/>
        </p:nvSpPr>
        <p:spPr>
          <a:xfrm>
            <a:off x="717886" y="6085104"/>
            <a:ext cx="2209034" cy="1169551"/>
          </a:xfrm>
          <a:prstGeom prst="rect">
            <a:avLst/>
          </a:prstGeom>
          <a:noFill/>
        </p:spPr>
        <p:txBody>
          <a:bodyPr wrap="square" rtlCol="0">
            <a:spAutoFit/>
          </a:bodyPr>
          <a:lstStyle/>
          <a:p>
            <a:r>
              <a:rPr lang="en-GB" sz="1000">
                <a:latin typeface="+mn-lt"/>
              </a:rPr>
              <a:t>In Art, we will be exploring the medium of sculpture and printing using natural resources as well as exploring Andy Goldsworthy and discussing what makes his sculptures so unique and how we can use these to develop our sculptures.</a:t>
            </a:r>
            <a:endParaRPr lang="en-GB" sz="1000" dirty="0">
              <a:latin typeface="+mn-lt"/>
            </a:endParaRPr>
          </a:p>
        </p:txBody>
      </p:sp>
      <p:sp>
        <p:nvSpPr>
          <p:cNvPr id="29" name="TextBox 28">
            <a:extLst>
              <a:ext uri="{FF2B5EF4-FFF2-40B4-BE49-F238E27FC236}">
                <a16:creationId xmlns:a16="http://schemas.microsoft.com/office/drawing/2014/main" id="{0C6D6DD0-B6BD-40D3-9381-E483396F630F}"/>
              </a:ext>
            </a:extLst>
          </p:cNvPr>
          <p:cNvSpPr txBox="1"/>
          <p:nvPr/>
        </p:nvSpPr>
        <p:spPr>
          <a:xfrm>
            <a:off x="3289300" y="4619625"/>
            <a:ext cx="2228172" cy="861774"/>
          </a:xfrm>
          <a:prstGeom prst="rect">
            <a:avLst/>
          </a:prstGeom>
          <a:noFill/>
        </p:spPr>
        <p:txBody>
          <a:bodyPr wrap="square" rtlCol="0">
            <a:spAutoFit/>
          </a:bodyPr>
          <a:lstStyle/>
          <a:p>
            <a:r>
              <a:rPr lang="en-GB" sz="1000">
                <a:latin typeface="+mn-lt"/>
              </a:rPr>
              <a:t>In Computing we will explore Coding where we will learn what an algorithm is and how to debug them. We will also learn about the importance of being safe online and how to stay safe online.</a:t>
            </a:r>
            <a:endParaRPr lang="en-GB" sz="1000" dirty="0">
              <a:latin typeface="+mn-lt"/>
            </a:endParaRPr>
          </a:p>
        </p:txBody>
      </p:sp>
      <p:sp>
        <p:nvSpPr>
          <p:cNvPr id="30" name="TextBox 29">
            <a:extLst>
              <a:ext uri="{FF2B5EF4-FFF2-40B4-BE49-F238E27FC236}">
                <a16:creationId xmlns:a16="http://schemas.microsoft.com/office/drawing/2014/main" id="{5FB595B4-CC80-4888-9C3D-2AED05B5E983}"/>
              </a:ext>
            </a:extLst>
          </p:cNvPr>
          <p:cNvSpPr txBox="1"/>
          <p:nvPr/>
        </p:nvSpPr>
        <p:spPr>
          <a:xfrm>
            <a:off x="3289300" y="6085104"/>
            <a:ext cx="2209034" cy="861774"/>
          </a:xfrm>
          <a:prstGeom prst="rect">
            <a:avLst/>
          </a:prstGeom>
          <a:noFill/>
        </p:spPr>
        <p:txBody>
          <a:bodyPr wrap="square" rtlCol="0">
            <a:spAutoFit/>
          </a:bodyPr>
          <a:lstStyle/>
          <a:p>
            <a:r>
              <a:rPr lang="en-GB" sz="1000">
                <a:latin typeface="+mn-lt"/>
              </a:rPr>
              <a:t>In Music we are going to explore pulse, rhythm' and 'pitch and how these elements of music work together to create sounds. We will also learn what an orchestra is.</a:t>
            </a:r>
            <a:endParaRPr lang="en-GB" sz="1000" dirty="0">
              <a:latin typeface="+mn-lt"/>
            </a:endParaRPr>
          </a:p>
        </p:txBody>
      </p:sp>
      <p:sp>
        <p:nvSpPr>
          <p:cNvPr id="31" name="TextBox 30">
            <a:extLst>
              <a:ext uri="{FF2B5EF4-FFF2-40B4-BE49-F238E27FC236}">
                <a16:creationId xmlns:a16="http://schemas.microsoft.com/office/drawing/2014/main" id="{8A469A26-3C01-4CCC-8DC4-0502FB6A8CF0}"/>
              </a:ext>
            </a:extLst>
          </p:cNvPr>
          <p:cNvSpPr txBox="1"/>
          <p:nvPr/>
        </p:nvSpPr>
        <p:spPr>
          <a:xfrm>
            <a:off x="3594100" y="1038225"/>
            <a:ext cx="6858000" cy="246221"/>
          </a:xfrm>
          <a:prstGeom prst="rect">
            <a:avLst/>
          </a:prstGeom>
          <a:noFill/>
        </p:spPr>
        <p:txBody>
          <a:bodyPr wrap="square" rtlCol="0">
            <a:spAutoFit/>
          </a:bodyPr>
          <a:lstStyle/>
          <a:p>
            <a:endParaRPr lang="en-GB" sz="1000" dirty="0">
              <a:latin typeface="+mn-lt"/>
            </a:endParaRPr>
          </a:p>
        </p:txBody>
      </p:sp>
      <p:sp>
        <p:nvSpPr>
          <p:cNvPr id="32" name="TextBox 31">
            <a:extLst>
              <a:ext uri="{FF2B5EF4-FFF2-40B4-BE49-F238E27FC236}">
                <a16:creationId xmlns:a16="http://schemas.microsoft.com/office/drawing/2014/main" id="{CD679DC5-F3B3-403C-A755-F00A7EB1A32D}"/>
              </a:ext>
            </a:extLst>
          </p:cNvPr>
          <p:cNvSpPr txBox="1"/>
          <p:nvPr/>
        </p:nvSpPr>
        <p:spPr>
          <a:xfrm>
            <a:off x="5803900" y="4619625"/>
            <a:ext cx="2133600" cy="861774"/>
          </a:xfrm>
          <a:prstGeom prst="rect">
            <a:avLst/>
          </a:prstGeom>
          <a:noFill/>
        </p:spPr>
        <p:txBody>
          <a:bodyPr wrap="square" rtlCol="0">
            <a:spAutoFit/>
          </a:bodyPr>
          <a:lstStyle/>
          <a:p>
            <a:r>
              <a:rPr lang="en-GB" sz="1000">
                <a:latin typeface="+mn-lt"/>
              </a:rPr>
              <a:t>In History we will be exploring how flight has changed over time and how it has affected our lives. We will also learn about key figures in aviation and their significance.</a:t>
            </a:r>
            <a:endParaRPr lang="en-GB" sz="1000" dirty="0">
              <a:latin typeface="+mn-lt"/>
            </a:endParaRPr>
          </a:p>
        </p:txBody>
      </p:sp>
      <p:sp>
        <p:nvSpPr>
          <p:cNvPr id="33" name="TextBox 32">
            <a:extLst>
              <a:ext uri="{FF2B5EF4-FFF2-40B4-BE49-F238E27FC236}">
                <a16:creationId xmlns:a16="http://schemas.microsoft.com/office/drawing/2014/main" id="{1D4F87BB-F35E-4997-8209-AA2DF26F2206}"/>
              </a:ext>
            </a:extLst>
          </p:cNvPr>
          <p:cNvSpPr txBox="1"/>
          <p:nvPr/>
        </p:nvSpPr>
        <p:spPr>
          <a:xfrm>
            <a:off x="5714328" y="6085104"/>
            <a:ext cx="2327718" cy="861774"/>
          </a:xfrm>
          <a:prstGeom prst="rect">
            <a:avLst/>
          </a:prstGeom>
          <a:noFill/>
        </p:spPr>
        <p:txBody>
          <a:bodyPr wrap="square" rtlCol="0">
            <a:spAutoFit/>
          </a:bodyPr>
          <a:lstStyle/>
          <a:p>
            <a:r>
              <a:rPr lang="en-GB" sz="1000" dirty="0">
                <a:latin typeface="+mn-lt"/>
              </a:rPr>
              <a:t>In PE, we will work on the fundamentals of PE like running, jumping and balance during the first half term. In the second half of the term we will be focusing on ball skills.</a:t>
            </a:r>
          </a:p>
        </p:txBody>
      </p:sp>
      <p:sp>
        <p:nvSpPr>
          <p:cNvPr id="34" name="TextBox 33">
            <a:extLst>
              <a:ext uri="{FF2B5EF4-FFF2-40B4-BE49-F238E27FC236}">
                <a16:creationId xmlns:a16="http://schemas.microsoft.com/office/drawing/2014/main" id="{906F3239-B08B-4574-A0F7-4D730F68F29C}"/>
              </a:ext>
            </a:extLst>
          </p:cNvPr>
          <p:cNvSpPr txBox="1"/>
          <p:nvPr/>
        </p:nvSpPr>
        <p:spPr>
          <a:xfrm>
            <a:off x="8318500" y="4619625"/>
            <a:ext cx="2057400" cy="861774"/>
          </a:xfrm>
          <a:prstGeom prst="rect">
            <a:avLst/>
          </a:prstGeom>
          <a:noFill/>
        </p:spPr>
        <p:txBody>
          <a:bodyPr wrap="square" rtlCol="0">
            <a:spAutoFit/>
          </a:bodyPr>
          <a:lstStyle/>
          <a:p>
            <a:r>
              <a:rPr lang="en-GB" sz="1000">
                <a:latin typeface="+mn-lt"/>
              </a:rPr>
              <a:t>In D&amp;T our focus will be on the skill of textiles when we design, make our own Christmas decoration thinking about making it purposeful, appealing and functional.</a:t>
            </a:r>
            <a:endParaRPr lang="en-GB" sz="1000" dirty="0">
              <a:latin typeface="+mn-lt"/>
            </a:endParaRPr>
          </a:p>
        </p:txBody>
      </p:sp>
      <p:sp>
        <p:nvSpPr>
          <p:cNvPr id="35" name="TextBox 34">
            <a:extLst>
              <a:ext uri="{FF2B5EF4-FFF2-40B4-BE49-F238E27FC236}">
                <a16:creationId xmlns:a16="http://schemas.microsoft.com/office/drawing/2014/main" id="{8E20D335-0982-44B4-8DD0-C91A0E278FA4}"/>
              </a:ext>
            </a:extLst>
          </p:cNvPr>
          <p:cNvSpPr txBox="1"/>
          <p:nvPr/>
        </p:nvSpPr>
        <p:spPr>
          <a:xfrm>
            <a:off x="8219989" y="6085104"/>
            <a:ext cx="2284641" cy="707886"/>
          </a:xfrm>
          <a:prstGeom prst="rect">
            <a:avLst/>
          </a:prstGeom>
          <a:noFill/>
        </p:spPr>
        <p:txBody>
          <a:bodyPr wrap="square" rtlCol="0">
            <a:spAutoFit/>
          </a:bodyPr>
          <a:lstStyle/>
          <a:p>
            <a:r>
              <a:rPr lang="en-GB" sz="1000">
                <a:latin typeface="+mn-lt"/>
              </a:rPr>
              <a:t>During this term we will be learning about families and friendships, safe relationships and respecting ourselves and others.</a:t>
            </a:r>
            <a:endParaRPr lang="en-GB" sz="1000" dirty="0">
              <a:latin typeface="+mn-lt"/>
            </a:endParaRPr>
          </a:p>
        </p:txBody>
      </p:sp>
      <p:sp>
        <p:nvSpPr>
          <p:cNvPr id="6" name="TextBox 5">
            <a:extLst>
              <a:ext uri="{FF2B5EF4-FFF2-40B4-BE49-F238E27FC236}">
                <a16:creationId xmlns:a16="http://schemas.microsoft.com/office/drawing/2014/main" id="{53CBC00F-95F5-451E-946B-AC40AEE7095B}"/>
              </a:ext>
            </a:extLst>
          </p:cNvPr>
          <p:cNvSpPr txBox="1"/>
          <p:nvPr/>
        </p:nvSpPr>
        <p:spPr>
          <a:xfrm>
            <a:off x="3633578" y="687716"/>
            <a:ext cx="6898571" cy="3477875"/>
          </a:xfrm>
          <a:prstGeom prst="rect">
            <a:avLst/>
          </a:prstGeom>
          <a:noFill/>
        </p:spPr>
        <p:txBody>
          <a:bodyPr wrap="square" rtlCol="0">
            <a:spAutoFit/>
          </a:bodyPr>
          <a:lstStyle/>
          <a:p>
            <a:pPr marR="1930" algn="l" rtl="0"/>
            <a:r>
              <a:rPr lang="en-GB" sz="1000" dirty="0">
                <a:solidFill>
                  <a:srgbClr val="000000"/>
                </a:solidFill>
                <a:latin typeface="+mn-lt"/>
              </a:rPr>
              <a:t>In English, we will begin by studying twisted fairy tales, focusing on "Jack and the Baked Beanstalk." We will retell the narrative and learn how to structure our own innovative stories, incorporating descriptive writing. We will also explore the story "The Extraordinary Gardener," grow our own plants for inspiration, and learn the key features of instruction texts to write our own. In the second half of the term, we will conduct a crime scene investigation inspired by "l Want My Hat Back" and use the 5Ws (who, what, when, where why) to write a recount of events. We will also be inspired by various non-fiction texts about minibeasts to write our own nonchronological reports. Additionally, we will explore Christmas list poems.</a:t>
            </a:r>
          </a:p>
          <a:p>
            <a:pPr marR="0" algn="l" rtl="0"/>
            <a:r>
              <a:rPr lang="en-GB" sz="1000" dirty="0">
                <a:solidFill>
                  <a:srgbClr val="000000"/>
                </a:solidFill>
                <a:latin typeface="+mn-lt"/>
              </a:rPr>
              <a:t>In Phonics, we will consolidate their phonics knowledge to ensure that the children can recognise and apply them consistently in their reading and writing before moving on more basic elements of </a:t>
            </a:r>
            <a:r>
              <a:rPr lang="en-GB" sz="1000" dirty="0" err="1">
                <a:solidFill>
                  <a:srgbClr val="000000"/>
                </a:solidFill>
                <a:latin typeface="+mn-lt"/>
              </a:rPr>
              <a:t>SPaG</a:t>
            </a:r>
            <a:r>
              <a:rPr lang="en-GB" sz="1000" dirty="0">
                <a:solidFill>
                  <a:srgbClr val="000000"/>
                </a:solidFill>
                <a:latin typeface="+mn-lt"/>
              </a:rPr>
              <a:t> as well as continuing to develop their reading skills in guided reading sessions.</a:t>
            </a:r>
          </a:p>
          <a:p>
            <a:pPr marR="3410" algn="just" rtl="0"/>
            <a:r>
              <a:rPr lang="en-GB" sz="1000" dirty="0">
                <a:solidFill>
                  <a:srgbClr val="000000"/>
                </a:solidFill>
                <a:latin typeface="+mn-lt"/>
              </a:rPr>
              <a:t>In Maths, we will explore key concepts related to numbers, starting with place value, addition, and subtraction. We will identify the place value of 2-digit numbers, count, order, read, and write numbers up to 100. We'll also practice adding and subtracting 1- and 2digit numbers, using number bonds up to 10 and 20. Additionally, we will explore patterns in multiples of 2, 5, and 10, and use mathematical vocabulary to describe and compare 2D shapes and 3D solids. Finally, we will learn the 2-, 5-, and 10-times tables</a:t>
            </a:r>
          </a:p>
          <a:p>
            <a:pPr marR="2550" algn="just" rtl="0"/>
            <a:r>
              <a:rPr lang="en-GB" sz="1000" dirty="0">
                <a:solidFill>
                  <a:srgbClr val="000000"/>
                </a:solidFill>
                <a:latin typeface="+mn-lt"/>
              </a:rPr>
              <a:t>In Science, in the first half of the term we will explore the main parts of plants and trees, the life cycle of a plant, and what plants need to grow well. In the second half of the term, we will study living things and their habitats. We will compare the differences between things that are living, dead, and things that have never been alive. We will also identify that most living things live in habitats to which they are suited and describe how different habitats provide for the basic needs of various animals and plants, and how they depend on each other.</a:t>
            </a:r>
          </a:p>
          <a:p>
            <a:pPr marR="0" algn="l" rtl="0"/>
            <a:r>
              <a:rPr lang="en-GB" sz="1000" dirty="0">
                <a:solidFill>
                  <a:srgbClr val="000000"/>
                </a:solidFill>
                <a:latin typeface="+mn-lt"/>
              </a:rPr>
              <a:t>In Religious Education, we will be looking at the Creation story through different lenses such as Theology which is (thinking through believing), Philosophy (thinking through thinking) and Human/Social sciences (thinking through living). We will also look at what we can learn from the stories of Jesus and Incarnation.</a:t>
            </a:r>
            <a:endParaRPr lang="en-GB" sz="1000" dirty="0">
              <a:latin typeface="+mn-l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2532</TotalTime>
  <Words>793</Words>
  <Application>Microsoft Office PowerPoint</Application>
  <PresentationFormat>Custom</PresentationFormat>
  <Paragraphs>44</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3/4 Autumn Term Year A</dc:title>
  <dc:creator>Debbie Williams</dc:creator>
  <cp:lastModifiedBy>Headteacher</cp:lastModifiedBy>
  <cp:revision>58</cp:revision>
  <dcterms:created xsi:type="dcterms:W3CDTF">2023-07-18T08:33:30Z</dcterms:created>
  <dcterms:modified xsi:type="dcterms:W3CDTF">2024-09-03T10:51:54Z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2022-09-29T00:00:00Z</vt:filetime>
  </property>
  <property fmtid="{D5CDD505-2E9C-101B-9397-08002B2CF9AE}" pid="3" name="Creator">
    <vt:lpwstr>Microsoft® Word for Microsoft 365</vt:lpwstr>
  </property>
  <property fmtid="{D5CDD505-2E9C-101B-9397-08002B2CF9AE}" pid="4" name="LastSaved">
    <vt:filetime>2023-07-18T00:00:00Z</vt:filetime>
  </property>
  <property fmtid="{D5CDD505-2E9C-101B-9397-08002B2CF9AE}" pid="5" name="Producer">
    <vt:lpwstr>Microsoft® Word for Microsoft 365</vt:lpwstr>
  </property>
</Properties>
</file>