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358"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dirty="0"/>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dirty="0"/>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73438" y="6619"/>
            <a:ext cx="10318368" cy="7947879"/>
            <a:chOff x="202084" y="197990"/>
            <a:chExt cx="10318368" cy="7947879"/>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570279" y="197990"/>
              <a:ext cx="6950173" cy="4369166"/>
              <a:chOff x="3570279" y="197990"/>
              <a:chExt cx="6950173" cy="4369166"/>
            </a:xfrm>
          </p:grpSpPr>
          <p:grpSp>
            <p:nvGrpSpPr>
              <p:cNvPr id="4" name="object 4"/>
              <p:cNvGrpSpPr/>
              <p:nvPr/>
            </p:nvGrpSpPr>
            <p:grpSpPr>
              <a:xfrm>
                <a:off x="3570279" y="197990"/>
                <a:ext cx="6945705" cy="4369166"/>
                <a:chOff x="3448050" y="228599"/>
                <a:chExt cx="6945705" cy="2738386"/>
              </a:xfrm>
              <a:solidFill>
                <a:schemeClr val="accent2">
                  <a:lumMod val="40000"/>
                  <a:lumOff val="60000"/>
                </a:schemeClr>
              </a:solidFill>
            </p:grpSpPr>
            <p:sp>
              <p:nvSpPr>
                <p:cNvPr id="5" name="object 5"/>
                <p:cNvSpPr/>
                <p:nvPr/>
              </p:nvSpPr>
              <p:spPr>
                <a:xfrm>
                  <a:off x="3448050" y="228600"/>
                  <a:ext cx="6943725" cy="2562225"/>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dirty="0"/>
                </a:p>
              </p:txBody>
            </p:sp>
            <p:sp>
              <p:nvSpPr>
                <p:cNvPr id="6" name="object 6"/>
                <p:cNvSpPr/>
                <p:nvPr/>
              </p:nvSpPr>
              <p:spPr>
                <a:xfrm>
                  <a:off x="3450030" y="228599"/>
                  <a:ext cx="6943725" cy="2738386"/>
                </a:xfrm>
                <a:custGeom>
                  <a:avLst/>
                  <a:gdLst/>
                  <a:ahLst/>
                  <a:cxnLst/>
                  <a:rect l="l" t="t" r="r" b="b"/>
                  <a:pathLst>
                    <a:path w="6943725" h="2562225">
                      <a:moveTo>
                        <a:pt x="427100" y="0"/>
                      </a:moveTo>
                      <a:lnTo>
                        <a:pt x="6943725" y="0"/>
                      </a:lnTo>
                      <a:lnTo>
                        <a:pt x="6943725" y="2135124"/>
                      </a:lnTo>
                      <a:lnTo>
                        <a:pt x="6941219" y="2181676"/>
                      </a:lnTo>
                      <a:lnTo>
                        <a:pt x="6933877" y="2226772"/>
                      </a:lnTo>
                      <a:lnTo>
                        <a:pt x="6921959" y="2270153"/>
                      </a:lnTo>
                      <a:lnTo>
                        <a:pt x="6905723" y="2311558"/>
                      </a:lnTo>
                      <a:lnTo>
                        <a:pt x="6885431" y="2350727"/>
                      </a:lnTo>
                      <a:lnTo>
                        <a:pt x="6861343" y="2387400"/>
                      </a:lnTo>
                      <a:lnTo>
                        <a:pt x="6833718" y="2421317"/>
                      </a:lnTo>
                      <a:lnTo>
                        <a:pt x="6802817" y="2452218"/>
                      </a:lnTo>
                      <a:lnTo>
                        <a:pt x="6768900" y="2479843"/>
                      </a:lnTo>
                      <a:lnTo>
                        <a:pt x="6732227" y="2503932"/>
                      </a:lnTo>
                      <a:lnTo>
                        <a:pt x="6693058" y="2524223"/>
                      </a:lnTo>
                      <a:lnTo>
                        <a:pt x="6651653" y="2540459"/>
                      </a:lnTo>
                      <a:lnTo>
                        <a:pt x="6608272" y="2552377"/>
                      </a:lnTo>
                      <a:lnTo>
                        <a:pt x="6563176" y="2559719"/>
                      </a:lnTo>
                      <a:lnTo>
                        <a:pt x="6516624" y="2562225"/>
                      </a:lnTo>
                      <a:lnTo>
                        <a:pt x="0" y="2562225"/>
                      </a:lnTo>
                      <a:lnTo>
                        <a:pt x="0" y="427100"/>
                      </a:lnTo>
                      <a:lnTo>
                        <a:pt x="2505" y="380548"/>
                      </a:lnTo>
                      <a:lnTo>
                        <a:pt x="9847" y="335452"/>
                      </a:lnTo>
                      <a:lnTo>
                        <a:pt x="21765" y="292071"/>
                      </a:lnTo>
                      <a:lnTo>
                        <a:pt x="38001" y="250666"/>
                      </a:lnTo>
                      <a:lnTo>
                        <a:pt x="58292" y="211497"/>
                      </a:lnTo>
                      <a:lnTo>
                        <a:pt x="82381" y="174824"/>
                      </a:lnTo>
                      <a:lnTo>
                        <a:pt x="110006" y="140907"/>
                      </a:lnTo>
                      <a:lnTo>
                        <a:pt x="140907" y="110006"/>
                      </a:lnTo>
                      <a:lnTo>
                        <a:pt x="174824" y="82381"/>
                      </a:lnTo>
                      <a:lnTo>
                        <a:pt x="211497" y="58293"/>
                      </a:lnTo>
                      <a:lnTo>
                        <a:pt x="250666" y="38001"/>
                      </a:lnTo>
                      <a:lnTo>
                        <a:pt x="292071" y="21765"/>
                      </a:lnTo>
                      <a:lnTo>
                        <a:pt x="335452" y="9847"/>
                      </a:lnTo>
                      <a:lnTo>
                        <a:pt x="380548" y="2505"/>
                      </a:lnTo>
                      <a:lnTo>
                        <a:pt x="427100" y="0"/>
                      </a:lnTo>
                      <a:close/>
                    </a:path>
                  </a:pathLst>
                </a:custGeom>
                <a:grpFill/>
                <a:ln w="12700">
                  <a:solidFill>
                    <a:srgbClr val="6D1919"/>
                  </a:solidFill>
                </a:ln>
              </p:spPr>
              <p:txBody>
                <a:bodyPr wrap="square" lIns="0" tIns="0" rIns="0" bIns="0" rtlCol="0"/>
                <a:lstStyle/>
                <a:p>
                  <a:endParaRPr dirty="0"/>
                </a:p>
              </p:txBody>
            </p:sp>
            <p:sp>
              <p:nvSpPr>
                <p:cNvPr id="7" name="object 7"/>
                <p:cNvSpPr/>
                <p:nvPr/>
              </p:nvSpPr>
              <p:spPr>
                <a:xfrm>
                  <a:off x="8124825" y="276225"/>
                  <a:ext cx="2228850" cy="352425"/>
                </a:xfrm>
                <a:custGeom>
                  <a:avLst/>
                  <a:gdLst/>
                  <a:ahLst/>
                  <a:cxnLst/>
                  <a:rect l="l" t="t" r="r" b="b"/>
                  <a:pathLst>
                    <a:path w="2228850" h="352425">
                      <a:moveTo>
                        <a:pt x="2228850" y="0"/>
                      </a:moveTo>
                      <a:lnTo>
                        <a:pt x="58800" y="0"/>
                      </a:lnTo>
                      <a:lnTo>
                        <a:pt x="35897" y="4615"/>
                      </a:lnTo>
                      <a:lnTo>
                        <a:pt x="17208" y="17208"/>
                      </a:lnTo>
                      <a:lnTo>
                        <a:pt x="4615" y="35897"/>
                      </a:lnTo>
                      <a:lnTo>
                        <a:pt x="0" y="58800"/>
                      </a:lnTo>
                      <a:lnTo>
                        <a:pt x="0" y="352425"/>
                      </a:lnTo>
                      <a:lnTo>
                        <a:pt x="2170049" y="352425"/>
                      </a:lnTo>
                      <a:lnTo>
                        <a:pt x="2192952" y="347809"/>
                      </a:lnTo>
                      <a:lnTo>
                        <a:pt x="2211641" y="335216"/>
                      </a:lnTo>
                      <a:lnTo>
                        <a:pt x="2224234" y="316527"/>
                      </a:lnTo>
                      <a:lnTo>
                        <a:pt x="2228850" y="293624"/>
                      </a:lnTo>
                      <a:lnTo>
                        <a:pt x="2228850" y="0"/>
                      </a:lnTo>
                      <a:close/>
                    </a:path>
                  </a:pathLst>
                </a:custGeom>
                <a:grpFill/>
                <a:ln>
                  <a:solidFill>
                    <a:srgbClr val="6D1919"/>
                  </a:solidFill>
                </a:ln>
              </p:spPr>
              <p:txBody>
                <a:bodyPr wrap="square" lIns="0" tIns="0" rIns="0" bIns="0" rtlCol="0"/>
                <a:lstStyle/>
                <a:p>
                  <a:endParaRPr dirty="0"/>
                </a:p>
              </p:txBody>
            </p:sp>
            <p:sp>
              <p:nvSpPr>
                <p:cNvPr id="8" name="object 8"/>
                <p:cNvSpPr/>
                <p:nvPr/>
              </p:nvSpPr>
              <p:spPr>
                <a:xfrm>
                  <a:off x="8124825" y="276225"/>
                  <a:ext cx="2228850" cy="352425"/>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Core Areas of Learning</a:t>
                  </a:r>
                  <a:endParaRPr sz="1600" dirty="0">
                    <a:solidFill>
                      <a:schemeClr val="bg1"/>
                    </a:solidFill>
                  </a:endParaRPr>
                </a:p>
              </p:txBody>
            </p:sp>
          </p:grpSp>
          <p:sp>
            <p:nvSpPr>
              <p:cNvPr id="9" name="object 9"/>
              <p:cNvSpPr txBox="1"/>
              <p:nvPr/>
            </p:nvSpPr>
            <p:spPr>
              <a:xfrm>
                <a:off x="3576728" y="702083"/>
                <a:ext cx="6943724" cy="3844642"/>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marL="12700" marR="16510">
                  <a:lnSpc>
                    <a:spcPct val="109700"/>
                  </a:lnSpc>
                  <a:spcBef>
                    <a:spcPts val="515"/>
                  </a:spcBef>
                </a:pPr>
                <a:r>
                  <a:rPr sz="1200" b="1" u="sng" dirty="0">
                    <a:latin typeface="Calibri"/>
                    <a:cs typeface="Calibri"/>
                  </a:rPr>
                  <a:t>In</a:t>
                </a:r>
                <a:r>
                  <a:rPr sz="1200" b="1" u="sng" spc="-20" dirty="0">
                    <a:latin typeface="Calibri"/>
                    <a:cs typeface="Calibri"/>
                  </a:rPr>
                  <a:t> </a:t>
                </a:r>
                <a:r>
                  <a:rPr sz="1200" b="1" u="sng" dirty="0">
                    <a:latin typeface="Calibri"/>
                    <a:cs typeface="Calibri"/>
                  </a:rPr>
                  <a:t>English</a:t>
                </a:r>
                <a:r>
                  <a:rPr sz="1200" dirty="0">
                    <a:latin typeface="Calibri"/>
                    <a:cs typeface="Calibri"/>
                  </a:rPr>
                  <a:t>,</a:t>
                </a:r>
                <a:r>
                  <a:rPr lang="en-US" sz="1200" spc="-20" dirty="0">
                    <a:latin typeface="Calibri"/>
                    <a:cs typeface="Calibri"/>
                  </a:rPr>
                  <a:t> we will be developing our writing stamina including using a strong pencil grip and neat grapheme formation. We will continue to develop our sentence writing skills, ensuring that capital letters, finger spaces and full stops are correctly and consistently used. We will be learning how to ‘hold a sentence’ by speaking it out loud before writing it. We will also be learning about the difference between fiction and non-fiction. In our speaking and listening lessons we will be focusing on responding to adults and peers including expressing of feelings and preferences towards different genres of books. </a:t>
                </a:r>
                <a:endParaRPr lang="en-GB" sz="1200" spc="-20" dirty="0">
                  <a:latin typeface="Calibri"/>
                  <a:cs typeface="Calibri"/>
                </a:endParaRPr>
              </a:p>
              <a:p>
                <a:pPr marL="12700" marR="16510">
                  <a:lnSpc>
                    <a:spcPct val="109700"/>
                  </a:lnSpc>
                  <a:spcBef>
                    <a:spcPts val="515"/>
                  </a:spcBef>
                </a:pPr>
                <a:r>
                  <a:rPr lang="en-GB" sz="1200" b="1" u="sng" spc="-20" dirty="0">
                    <a:latin typeface="Calibri"/>
                    <a:cs typeface="Calibri"/>
                  </a:rPr>
                  <a:t>In Phonics </a:t>
                </a:r>
                <a:r>
                  <a:rPr lang="en-GB" sz="1200" spc="-20" dirty="0">
                    <a:latin typeface="Calibri"/>
                    <a:cs typeface="Calibri"/>
                  </a:rPr>
                  <a:t>we will be reviewing our Little Wandle phase 3 sounds. We will also be learning phase 4 and 5 sounds which we will then apply into our reading and spelling.  In our phase 5 sounds we will be learning about alternative pronunciation sounds such as ‘ai, ay’ and how to recognise them in our reading and apply them in our writing. </a:t>
                </a:r>
              </a:p>
              <a:p>
                <a:pPr marL="12700" marR="16510">
                  <a:lnSpc>
                    <a:spcPct val="109700"/>
                  </a:lnSpc>
                  <a:spcBef>
                    <a:spcPts val="515"/>
                  </a:spcBef>
                </a:pPr>
                <a:r>
                  <a:rPr sz="1200" b="1" u="sng" dirty="0">
                    <a:latin typeface="Calibri"/>
                    <a:cs typeface="Calibri"/>
                  </a:rPr>
                  <a:t>In</a:t>
                </a:r>
                <a:r>
                  <a:rPr sz="1200" b="1" u="sng" spc="-15" dirty="0">
                    <a:latin typeface="Calibri"/>
                    <a:cs typeface="Calibri"/>
                  </a:rPr>
                  <a:t> </a:t>
                </a:r>
                <a:r>
                  <a:rPr sz="1200" b="1" u="sng" dirty="0" err="1">
                    <a:latin typeface="Calibri"/>
                    <a:cs typeface="Calibri"/>
                  </a:rPr>
                  <a:t>Maths</a:t>
                </a:r>
                <a:r>
                  <a:rPr sz="1200" b="1" u="sng" dirty="0">
                    <a:latin typeface="Calibri"/>
                    <a:cs typeface="Calibri"/>
                  </a:rPr>
                  <a:t>,</a:t>
                </a:r>
                <a:r>
                  <a:rPr lang="en-GB" sz="1200" b="1" u="sng" dirty="0">
                    <a:latin typeface="Calibri"/>
                    <a:cs typeface="Calibri"/>
                  </a:rPr>
                  <a:t> (Number)</a:t>
                </a:r>
                <a:r>
                  <a:rPr sz="1200" b="1" u="sng" spc="-20" dirty="0">
                    <a:latin typeface="Calibri"/>
                    <a:cs typeface="Calibri"/>
                  </a:rPr>
                  <a:t> </a:t>
                </a:r>
                <a:r>
                  <a:rPr sz="1200" dirty="0">
                    <a:latin typeface="Calibri"/>
                    <a:cs typeface="Calibri"/>
                  </a:rPr>
                  <a:t>we</a:t>
                </a:r>
                <a:r>
                  <a:rPr lang="en-US" sz="1200" dirty="0">
                    <a:latin typeface="Calibri"/>
                    <a:cs typeface="Calibri"/>
                  </a:rPr>
                  <a:t> will be consolidating our learning of place value to 10 and representing numbers and objects in a variety of ways. We will be learning about addition and subtraction to 10 . In </a:t>
                </a:r>
                <a:r>
                  <a:rPr lang="en-US" sz="1200" b="1" dirty="0">
                    <a:latin typeface="Calibri"/>
                    <a:cs typeface="Calibri"/>
                  </a:rPr>
                  <a:t>Shape </a:t>
                </a:r>
                <a:r>
                  <a:rPr lang="en-US" sz="1200" dirty="0">
                    <a:latin typeface="Calibri"/>
                    <a:cs typeface="Calibri"/>
                  </a:rPr>
                  <a:t>we will be recognising, naming and sorting a range of both 2D and 3D shapes. Our mastery approach will include showing our understanding of numbers and shape through concrete, pictorial and abstract answers.   </a:t>
                </a:r>
                <a:r>
                  <a:rPr sz="1200" spc="-25" dirty="0">
                    <a:latin typeface="Calibri"/>
                    <a:cs typeface="Calibri"/>
                  </a:rPr>
                  <a:t> </a:t>
                </a:r>
                <a:endParaRPr lang="en-GB" sz="1200" dirty="0">
                  <a:latin typeface="Calibri"/>
                  <a:cs typeface="Calibri"/>
                </a:endParaRPr>
              </a:p>
              <a:p>
                <a:pPr marL="12700" marR="5080">
                  <a:lnSpc>
                    <a:spcPct val="109500"/>
                  </a:lnSpc>
                  <a:spcBef>
                    <a:spcPts val="305"/>
                  </a:spcBef>
                </a:pPr>
                <a:r>
                  <a:rPr sz="1200" u="sng" dirty="0">
                    <a:latin typeface="Calibri"/>
                    <a:cs typeface="Calibri"/>
                  </a:rPr>
                  <a:t>In</a:t>
                </a:r>
                <a:r>
                  <a:rPr sz="1200" u="sng" spc="-10" dirty="0">
                    <a:latin typeface="Calibri"/>
                    <a:cs typeface="Calibri"/>
                  </a:rPr>
                  <a:t> </a:t>
                </a:r>
                <a:r>
                  <a:rPr sz="1200" b="1" u="sng" dirty="0">
                    <a:latin typeface="Calibri"/>
                    <a:cs typeface="Calibri"/>
                  </a:rPr>
                  <a:t>Science</a:t>
                </a:r>
                <a:r>
                  <a:rPr sz="1200" u="sng" dirty="0">
                    <a:latin typeface="Calibri"/>
                    <a:cs typeface="Calibri"/>
                  </a:rPr>
                  <a:t>,</a:t>
                </a:r>
                <a:r>
                  <a:rPr sz="1200" u="sng" spc="-15" dirty="0">
                    <a:latin typeface="Calibri"/>
                    <a:cs typeface="Calibri"/>
                  </a:rPr>
                  <a:t> </a:t>
                </a:r>
                <a:r>
                  <a:rPr lang="en-US" sz="1200" spc="-15" dirty="0">
                    <a:latin typeface="Calibri"/>
                    <a:cs typeface="Calibri"/>
                  </a:rPr>
                  <a:t>we will be learning about LIGHT and how the source can be natural or manmade. We will also be learning about different everyday materials and discussing their properties and uses. We will also be learning how to work scientifically using practical scientific methods, processes and skills.</a:t>
                </a:r>
                <a:endParaRPr lang="en-GB" sz="1800" dirty="0"/>
              </a:p>
              <a:p>
                <a:pPr marL="12700" marR="5080">
                  <a:lnSpc>
                    <a:spcPct val="109500"/>
                  </a:lnSpc>
                  <a:spcBef>
                    <a:spcPts val="305"/>
                  </a:spcBef>
                </a:pPr>
                <a:endParaRPr lang="en-GB" sz="1000" spc="-10" dirty="0">
                  <a:latin typeface="Calibri"/>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647395" y="2902777"/>
              <a:ext cx="2307590" cy="1391920"/>
              <a:chOff x="303547" y="2924465"/>
              <a:chExt cx="2307590" cy="1391920"/>
            </a:xfrm>
          </p:grpSpPr>
          <p:sp>
            <p:nvSpPr>
              <p:cNvPr id="15" name="object 15"/>
              <p:cNvSpPr/>
              <p:nvPr/>
            </p:nvSpPr>
            <p:spPr>
              <a:xfrm>
                <a:off x="303547" y="2924465"/>
                <a:ext cx="2307590" cy="1391920"/>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9694" cy="1938874"/>
              <a:chOff x="8055609" y="2866390"/>
              <a:chExt cx="2349694" cy="1938874"/>
            </a:xfrm>
          </p:grpSpPr>
          <p:grpSp>
            <p:nvGrpSpPr>
              <p:cNvPr id="19" name="object 19"/>
              <p:cNvGrpSpPr/>
              <p:nvPr/>
            </p:nvGrpSpPr>
            <p:grpSpPr>
              <a:xfrm>
                <a:off x="8055609" y="2866390"/>
                <a:ext cx="2347595" cy="1403985"/>
                <a:chOff x="8055609" y="2866390"/>
                <a:chExt cx="2347595" cy="14039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endParaRPr dirty="0"/>
                </a:p>
              </p:txBody>
            </p:sp>
          </p:grpSp>
          <p:sp>
            <p:nvSpPr>
              <p:cNvPr id="22" name="object 22"/>
              <p:cNvSpPr txBox="1"/>
              <p:nvPr/>
            </p:nvSpPr>
            <p:spPr>
              <a:xfrm>
                <a:off x="9076817" y="2923565"/>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sp>
            <p:nvSpPr>
              <p:cNvPr id="23" name="object 23"/>
              <p:cNvSpPr txBox="1"/>
              <p:nvPr/>
            </p:nvSpPr>
            <p:spPr>
              <a:xfrm>
                <a:off x="8137017" y="3183153"/>
                <a:ext cx="2268286" cy="1622111"/>
              </a:xfrm>
              <a:prstGeom prst="rect">
                <a:avLst/>
              </a:prstGeom>
            </p:spPr>
            <p:txBody>
              <a:bodyPr vert="horz" wrap="square" lIns="0" tIns="13335" rIns="0" bIns="0" rtlCol="0">
                <a:spAutoFit/>
              </a:bodyPr>
              <a:lstStyle/>
              <a:p>
                <a:pPr marL="12700" marR="5080">
                  <a:lnSpc>
                    <a:spcPct val="109600"/>
                  </a:lnSpc>
                  <a:spcBef>
                    <a:spcPts val="105"/>
                  </a:spcBef>
                </a:pPr>
                <a:r>
                  <a:rPr sz="1050" dirty="0">
                    <a:latin typeface="Calibri"/>
                    <a:cs typeface="Calibri"/>
                  </a:rPr>
                  <a:t>In</a:t>
                </a:r>
                <a:r>
                  <a:rPr sz="1050" spc="-15" dirty="0">
                    <a:latin typeface="Calibri"/>
                    <a:cs typeface="Calibri"/>
                  </a:rPr>
                  <a:t> </a:t>
                </a:r>
                <a:r>
                  <a:rPr lang="en-GB" sz="1050" b="1" spc="-15" dirty="0">
                    <a:latin typeface="Calibri"/>
                    <a:cs typeface="Calibri"/>
                  </a:rPr>
                  <a:t>History</a:t>
                </a:r>
                <a:r>
                  <a:rPr sz="1050" b="1" spc="-5" dirty="0">
                    <a:latin typeface="Calibri"/>
                    <a:cs typeface="Calibri"/>
                  </a:rPr>
                  <a:t> </a:t>
                </a:r>
                <a:r>
                  <a:rPr sz="1050" dirty="0">
                    <a:latin typeface="Calibri"/>
                    <a:cs typeface="Calibri"/>
                  </a:rPr>
                  <a:t>we</a:t>
                </a:r>
                <a:r>
                  <a:rPr sz="1050" spc="-20" dirty="0">
                    <a:latin typeface="Calibri"/>
                    <a:cs typeface="Calibri"/>
                  </a:rPr>
                  <a:t> </a:t>
                </a:r>
                <a:r>
                  <a:rPr sz="1050" dirty="0">
                    <a:latin typeface="Calibri"/>
                    <a:cs typeface="Calibri"/>
                  </a:rPr>
                  <a:t>will</a:t>
                </a:r>
                <a:r>
                  <a:rPr lang="en-GB" sz="1050" dirty="0">
                    <a:latin typeface="Calibri"/>
                    <a:cs typeface="Calibri"/>
                  </a:rPr>
                  <a:t> be learning all about the Moon landing in 1969. We will be researching Neil Armstrong and also making comparison between him and other astronauts over the last 25 years. </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0850" y="4403728"/>
              <a:ext cx="2347595" cy="2153850"/>
              <a:chOff x="5449570" y="2866390"/>
              <a:chExt cx="2347595" cy="2153850"/>
            </a:xfrm>
          </p:grpSpPr>
          <p:grpSp>
            <p:nvGrpSpPr>
              <p:cNvPr id="24" name="object 24"/>
              <p:cNvGrpSpPr/>
              <p:nvPr/>
            </p:nvGrpSpPr>
            <p:grpSpPr>
              <a:xfrm>
                <a:off x="5449570" y="2866390"/>
                <a:ext cx="2347595" cy="1404620"/>
                <a:chOff x="5449570" y="2866390"/>
                <a:chExt cx="2347595" cy="1404620"/>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27" name="object 27"/>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518277" y="3105613"/>
                <a:ext cx="2176744" cy="1914627"/>
              </a:xfrm>
              <a:prstGeom prst="rect">
                <a:avLst/>
              </a:prstGeom>
            </p:spPr>
            <p:txBody>
              <a:bodyPr vert="horz" wrap="square" lIns="0" tIns="13335" rIns="0" bIns="0" rtlCol="0">
                <a:spAutoFit/>
              </a:bodyPr>
              <a:lstStyle/>
              <a:p>
                <a:pPr marL="12700" marR="5080">
                  <a:lnSpc>
                    <a:spcPct val="108500"/>
                  </a:lnSpc>
                  <a:spcBef>
                    <a:spcPts val="105"/>
                  </a:spcBef>
                </a:pPr>
                <a:r>
                  <a:rPr sz="1000" dirty="0">
                    <a:latin typeface="Calibri"/>
                    <a:cs typeface="Calibri"/>
                  </a:rPr>
                  <a:t>In</a:t>
                </a:r>
                <a:r>
                  <a:rPr sz="1000" spc="-15" dirty="0">
                    <a:latin typeface="Calibri"/>
                    <a:cs typeface="Calibri"/>
                  </a:rPr>
                  <a:t> </a:t>
                </a:r>
                <a:r>
                  <a:rPr lang="en-GB" sz="1000" b="1" dirty="0">
                    <a:latin typeface="Calibri"/>
                    <a:cs typeface="Calibri"/>
                  </a:rPr>
                  <a:t>Computing</a:t>
                </a:r>
                <a:r>
                  <a:rPr sz="1000" b="1" spc="-10" dirty="0">
                    <a:latin typeface="Calibri"/>
                    <a:cs typeface="Calibri"/>
                  </a:rPr>
                  <a:t> </a:t>
                </a:r>
                <a:r>
                  <a:rPr sz="1000" dirty="0">
                    <a:latin typeface="Calibri"/>
                    <a:cs typeface="Calibri"/>
                  </a:rPr>
                  <a:t>we</a:t>
                </a:r>
                <a:r>
                  <a:rPr lang="en-GB" sz="1000" spc="-25" dirty="0">
                    <a:latin typeface="Calibri"/>
                    <a:cs typeface="Calibri"/>
                  </a:rPr>
                  <a:t> </a:t>
                </a:r>
                <a:r>
                  <a:rPr lang="en-GB" sz="1000" dirty="0">
                    <a:latin typeface="Calibri" panose="020F0502020204030204" pitchFamily="34" charset="0"/>
                    <a:ea typeface="Calibri" panose="020F0502020204030204" pitchFamily="34" charset="0"/>
                    <a:cs typeface="Times New Roman" panose="02020603050405020304" pitchFamily="18" charset="0"/>
                  </a:rPr>
                  <a:t>will be learning how to log on to a computer and how to keep our information private. We will also be discussing how to stay safe online and what to do if we see anything that is worrying. </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000" b="1" dirty="0">
                  <a:latin typeface="Calibri"/>
                  <a:cs typeface="Calibri"/>
                </a:endParaRPr>
              </a:p>
              <a:p>
                <a:pPr marL="12700" marR="5080">
                  <a:lnSpc>
                    <a:spcPct val="108500"/>
                  </a:lnSpc>
                  <a:spcBef>
                    <a:spcPts val="105"/>
                  </a:spcBef>
                </a:pP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647395" y="5896159"/>
              <a:ext cx="2371437" cy="2104198"/>
              <a:chOff x="2173130" y="4366260"/>
              <a:chExt cx="2085815" cy="2121922"/>
            </a:xfrm>
          </p:grpSpPr>
          <p:grpSp>
            <p:nvGrpSpPr>
              <p:cNvPr id="48" name="object 48"/>
              <p:cNvGrpSpPr/>
              <p:nvPr/>
            </p:nvGrpSpPr>
            <p:grpSpPr>
              <a:xfrm>
                <a:off x="2173130" y="4366260"/>
                <a:ext cx="2085815" cy="1553845"/>
                <a:chOff x="2173130" y="4366260"/>
                <a:chExt cx="2085815" cy="1553845"/>
              </a:xfrm>
              <a:solidFill>
                <a:schemeClr val="accent2">
                  <a:lumMod val="40000"/>
                  <a:lumOff val="60000"/>
                </a:schemeClr>
              </a:solid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dirty="0"/>
                </a:p>
              </p:txBody>
            </p:sp>
            <p:sp>
              <p:nvSpPr>
                <p:cNvPr id="50" name="object 50"/>
                <p:cNvSpPr/>
                <p:nvPr/>
              </p:nvSpPr>
              <p:spPr>
                <a:xfrm>
                  <a:off x="2173130" y="4366260"/>
                  <a:ext cx="2066925"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2186520" y="4690240"/>
                <a:ext cx="2005498" cy="1797942"/>
              </a:xfrm>
              <a:prstGeom prst="rect">
                <a:avLst/>
              </a:prstGeom>
            </p:spPr>
            <p:txBody>
              <a:bodyPr vert="horz" wrap="square" lIns="0" tIns="13335" rIns="0" bIns="0" rtlCol="0">
                <a:spAutoFit/>
              </a:bodyPr>
              <a:lstStyle/>
              <a:p>
                <a:pPr marL="12700" marR="5080">
                  <a:lnSpc>
                    <a:spcPct val="109800"/>
                  </a:lnSpc>
                  <a:spcBef>
                    <a:spcPts val="90"/>
                  </a:spcBef>
                </a:pPr>
                <a:r>
                  <a:rPr lang="en-GB" sz="1050" dirty="0">
                    <a:latin typeface="Calibri"/>
                    <a:cs typeface="Calibri"/>
                  </a:rPr>
                  <a:t>We will be using our topic of Space to carrying out a number of art activities including learning about paint mixing to  creating planets and the solar system.</a:t>
                </a:r>
                <a:endParaRPr lang="en-GB" sz="1050" b="1" spc="-10" dirty="0">
                  <a:latin typeface="Calibri"/>
                  <a:cs typeface="Calibri"/>
                </a:endParaRPr>
              </a:p>
              <a:p>
                <a:pPr marL="12700" marR="5080">
                  <a:lnSpc>
                    <a:spcPct val="109600"/>
                  </a:lnSpc>
                  <a:spcBef>
                    <a:spcPts val="105"/>
                  </a:spcBef>
                </a:pPr>
                <a:r>
                  <a:rPr lang="en-GB" sz="1000" dirty="0">
                    <a:latin typeface="Calibri"/>
                    <a:cs typeface="Calibri"/>
                  </a:rPr>
                  <a:t>We will also be studying artist such Chesley Bonestell, who have create famous space themed art work.</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22972" y="5858288"/>
              <a:ext cx="2360282" cy="2287581"/>
              <a:chOff x="6423659" y="4354195"/>
              <a:chExt cx="2088261" cy="2271726"/>
            </a:xfrm>
          </p:grpSpPr>
          <p:grpSp>
            <p:nvGrpSpPr>
              <p:cNvPr id="53" name="object 53"/>
              <p:cNvGrpSpPr/>
              <p:nvPr/>
            </p:nvGrpSpPr>
            <p:grpSpPr>
              <a:xfrm>
                <a:off x="6423659" y="4354195"/>
                <a:ext cx="2079625" cy="1566545"/>
                <a:chOff x="6423659" y="4354195"/>
                <a:chExt cx="2079625" cy="156654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dirty="0"/>
                </a:p>
              </p:txBody>
            </p:sp>
            <p:sp>
              <p:nvSpPr>
                <p:cNvPr id="55" name="object 55"/>
                <p:cNvSpPr/>
                <p:nvPr/>
              </p:nvSpPr>
              <p:spPr>
                <a:xfrm>
                  <a:off x="6430009" y="4360545"/>
                  <a:ext cx="2066925" cy="155384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7385430" y="4379917"/>
                <a:ext cx="1126490" cy="312420"/>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sz="1100" spc="-25" dirty="0">
                    <a:solidFill>
                      <a:srgbClr val="FFFFFF"/>
                    </a:solidFill>
                    <a:latin typeface="Calibri"/>
                    <a:cs typeface="Calibri"/>
                  </a:rPr>
                  <a:t>PE</a:t>
                </a:r>
                <a:endParaRPr sz="1100" dirty="0">
                  <a:latin typeface="Calibri"/>
                  <a:cs typeface="Calibri"/>
                </a:endParaRPr>
              </a:p>
            </p:txBody>
          </p:sp>
          <p:sp>
            <p:nvSpPr>
              <p:cNvPr id="57" name="object 57"/>
              <p:cNvSpPr txBox="1"/>
              <p:nvPr/>
            </p:nvSpPr>
            <p:spPr>
              <a:xfrm>
                <a:off x="6483851" y="4662034"/>
                <a:ext cx="2005608" cy="1963887"/>
              </a:xfrm>
              <a:prstGeom prst="rect">
                <a:avLst/>
              </a:prstGeom>
            </p:spPr>
            <p:txBody>
              <a:bodyPr vert="horz" wrap="square" lIns="0" tIns="13335" rIns="0" bIns="0" rtlCol="0">
                <a:spAutoFit/>
              </a:bodyPr>
              <a:lstStyle/>
              <a:p>
                <a:pPr marL="12700" marR="5080">
                  <a:lnSpc>
                    <a:spcPct val="109600"/>
                  </a:lnSpc>
                  <a:spcBef>
                    <a:spcPts val="105"/>
                  </a:spcBef>
                </a:pPr>
                <a:r>
                  <a:rPr sz="1050" dirty="0">
                    <a:latin typeface="Calibri"/>
                    <a:cs typeface="Calibri"/>
                  </a:rPr>
                  <a:t>In</a:t>
                </a:r>
                <a:r>
                  <a:rPr lang="en-GB" sz="1050" dirty="0">
                    <a:latin typeface="Calibri"/>
                    <a:cs typeface="Calibri"/>
                  </a:rPr>
                  <a:t> Outdoor</a:t>
                </a:r>
                <a:r>
                  <a:rPr sz="1050" spc="-15" dirty="0">
                    <a:latin typeface="Calibri"/>
                    <a:cs typeface="Calibri"/>
                  </a:rPr>
                  <a:t> </a:t>
                </a:r>
                <a:r>
                  <a:rPr sz="1050" b="1" dirty="0">
                    <a:latin typeface="Calibri"/>
                    <a:cs typeface="Calibri"/>
                  </a:rPr>
                  <a:t>PE</a:t>
                </a:r>
                <a:r>
                  <a:rPr sz="1050" b="1" spc="-15" dirty="0">
                    <a:latin typeface="Calibri"/>
                    <a:cs typeface="Calibri"/>
                  </a:rPr>
                  <a:t> </a:t>
                </a:r>
                <a:r>
                  <a:rPr sz="1050" dirty="0">
                    <a:latin typeface="Calibri"/>
                    <a:cs typeface="Calibri"/>
                  </a:rPr>
                  <a:t>we</a:t>
                </a:r>
                <a:r>
                  <a:rPr sz="1050" spc="-25" dirty="0">
                    <a:latin typeface="Calibri"/>
                    <a:cs typeface="Calibri"/>
                  </a:rPr>
                  <a:t> </a:t>
                </a:r>
                <a:r>
                  <a:rPr sz="1050" dirty="0">
                    <a:latin typeface="Calibri"/>
                    <a:cs typeface="Calibri"/>
                  </a:rPr>
                  <a:t>will</a:t>
                </a:r>
                <a:r>
                  <a:rPr lang="en-US" sz="1050" dirty="0">
                    <a:latin typeface="Calibri"/>
                    <a:cs typeface="Calibri"/>
                  </a:rPr>
                  <a:t> be developing our </a:t>
                </a:r>
                <a:r>
                  <a:rPr lang="en-US" sz="1050" spc="-20" dirty="0">
                    <a:latin typeface="Calibri"/>
                    <a:cs typeface="Calibri"/>
                  </a:rPr>
                  <a:t>fundamentals skills including, balance stability and control. We will also be developing our skills of changing speed and direction. In Indoor </a:t>
                </a:r>
                <a:r>
                  <a:rPr lang="en-US" sz="1050" b="1" spc="-20" dirty="0">
                    <a:latin typeface="Calibri"/>
                    <a:cs typeface="Calibri"/>
                  </a:rPr>
                  <a:t>PE</a:t>
                </a:r>
                <a:r>
                  <a:rPr lang="en-US" sz="1050" spc="-20" dirty="0">
                    <a:latin typeface="Calibri"/>
                    <a:cs typeface="Calibri"/>
                  </a:rPr>
                  <a:t> we will be focusing on  ball skills such as catching, throwing,  passing and striking.</a:t>
                </a:r>
                <a:endParaRPr lang="en-GB" sz="105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1054" y="5886483"/>
              <a:ext cx="2301041" cy="2257461"/>
              <a:chOff x="4298950" y="4356100"/>
              <a:chExt cx="2079625" cy="2260140"/>
            </a:xfrm>
          </p:grpSpPr>
          <p:grpSp>
            <p:nvGrpSpPr>
              <p:cNvPr id="58" name="object 58"/>
              <p:cNvGrpSpPr/>
              <p:nvPr/>
            </p:nvGrpSpPr>
            <p:grpSpPr>
              <a:xfrm>
                <a:off x="4298950" y="4356100"/>
                <a:ext cx="2079625" cy="1566545"/>
                <a:chOff x="4298950" y="4356100"/>
                <a:chExt cx="2079625" cy="1566545"/>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60" name="object 60"/>
                <p:cNvSpPr/>
                <p:nvPr/>
              </p:nvSpPr>
              <p:spPr>
                <a:xfrm>
                  <a:off x="4305300" y="4362450"/>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00361" y="4363168"/>
                <a:ext cx="1126490" cy="312420"/>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331518" y="4638226"/>
                <a:ext cx="1979890" cy="1978014"/>
              </a:xfrm>
              <a:prstGeom prst="rect">
                <a:avLst/>
              </a:prstGeom>
            </p:spPr>
            <p:txBody>
              <a:bodyPr vert="horz" wrap="square" lIns="0" tIns="11430" rIns="0" bIns="0" rtlCol="0">
                <a:spAutoFit/>
              </a:bodyPr>
              <a:lstStyle/>
              <a:p>
                <a:pPr marL="12700" marR="5080">
                  <a:lnSpc>
                    <a:spcPct val="109800"/>
                  </a:lnSpc>
                  <a:spcBef>
                    <a:spcPts val="90"/>
                  </a:spcBef>
                </a:pPr>
                <a:r>
                  <a:rPr sz="1050" dirty="0">
                    <a:latin typeface="Calibri"/>
                    <a:cs typeface="Calibri"/>
                  </a:rPr>
                  <a:t>In</a:t>
                </a:r>
                <a:r>
                  <a:rPr sz="1050" spc="-15" dirty="0">
                    <a:latin typeface="Calibri"/>
                    <a:cs typeface="Calibri"/>
                  </a:rPr>
                  <a:t> </a:t>
                </a:r>
                <a:r>
                  <a:rPr sz="1050" b="1" dirty="0">
                    <a:latin typeface="Calibri"/>
                    <a:cs typeface="Calibri"/>
                  </a:rPr>
                  <a:t>Music</a:t>
                </a:r>
                <a:r>
                  <a:rPr lang="en-US" sz="1050" b="1" dirty="0">
                    <a:latin typeface="Calibri"/>
                    <a:cs typeface="Calibri"/>
                  </a:rPr>
                  <a:t> </a:t>
                </a:r>
                <a:r>
                  <a:rPr lang="en-US" sz="1050" dirty="0">
                    <a:latin typeface="Calibri"/>
                    <a:cs typeface="Calibri"/>
                  </a:rPr>
                  <a:t>we will be learning the foundations of pulse and rhythm from “My musical heartbeat” on charanga.  We will also be listening to space inspired music including Gustav Holst – The planet suit and David Bowie – Space Odyssey .</a:t>
                </a: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39"/>
              <a:ext cx="2259837" cy="2142769"/>
              <a:chOff x="60325" y="4356100"/>
              <a:chExt cx="2079625" cy="2300530"/>
            </a:xfrm>
          </p:grpSpPr>
          <p:grpSp>
            <p:nvGrpSpPr>
              <p:cNvPr id="77" name="object 77"/>
              <p:cNvGrpSpPr/>
              <p:nvPr/>
            </p:nvGrpSpPr>
            <p:grpSpPr>
              <a:xfrm>
                <a:off x="60325" y="4356100"/>
                <a:ext cx="2079625" cy="1566545"/>
                <a:chOff x="60325" y="4356100"/>
                <a:chExt cx="2079625" cy="1566545"/>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dirty="0"/>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119656" y="4726330"/>
                <a:ext cx="1978076" cy="1930300"/>
              </a:xfrm>
              <a:prstGeom prst="rect">
                <a:avLst/>
              </a:prstGeom>
            </p:spPr>
            <p:txBody>
              <a:bodyPr vert="horz" wrap="square" lIns="0" tIns="11430" rIns="0" bIns="0" rtlCol="0">
                <a:spAutoFit/>
              </a:bodyPr>
              <a:lstStyle/>
              <a:p>
                <a:pPr marL="12700" marR="5080">
                  <a:lnSpc>
                    <a:spcPct val="109800"/>
                  </a:lnSpc>
                  <a:spcBef>
                    <a:spcPts val="90"/>
                  </a:spcBef>
                </a:pPr>
                <a:r>
                  <a:rPr sz="1050" dirty="0">
                    <a:latin typeface="Calibri"/>
                    <a:cs typeface="Calibri"/>
                  </a:rPr>
                  <a:t>In</a:t>
                </a:r>
                <a:r>
                  <a:rPr sz="1050" spc="-15" dirty="0">
                    <a:latin typeface="Calibri"/>
                    <a:cs typeface="Calibri"/>
                  </a:rPr>
                  <a:t> </a:t>
                </a:r>
                <a:r>
                  <a:rPr sz="1050" b="1" dirty="0">
                    <a:latin typeface="Calibri"/>
                    <a:cs typeface="Calibri"/>
                  </a:rPr>
                  <a:t>D&amp;T</a:t>
                </a:r>
                <a:r>
                  <a:rPr lang="en-GB" sz="1050" dirty="0">
                    <a:latin typeface="Calibri"/>
                    <a:cs typeface="Calibri"/>
                  </a:rPr>
                  <a:t> we will be learning about mechanisms and how to make a moving slider to create a rocket launch picture.</a:t>
                </a:r>
                <a:r>
                  <a:rPr lang="en-GB" sz="1050" dirty="0">
                    <a:latin typeface="Calibri" panose="020F0502020204030204" pitchFamily="34" charset="0"/>
                    <a:cs typeface="Times New Roman" panose="02020603050405020304" pitchFamily="18" charset="0"/>
                  </a:rPr>
                  <a:t> We will be focusing on a number of  </a:t>
                </a:r>
                <a:r>
                  <a:rPr lang="en-GB" sz="1050" dirty="0">
                    <a:latin typeface="Calibri" panose="020F0502020204030204" pitchFamily="34" charset="0"/>
                    <a:ea typeface="Calibri" panose="020F0502020204030204" pitchFamily="34" charset="0"/>
                    <a:cs typeface="Times New Roman" panose="02020603050405020304" pitchFamily="18" charset="0"/>
                  </a:rPr>
                  <a:t>skills including how to design, make and evaluate our project.</a:t>
                </a:r>
                <a:endParaRPr lang="en-GB" sz="1050" b="1"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9557" y="5892704"/>
              <a:ext cx="2238570" cy="2222426"/>
              <a:chOff x="8520991" y="4297679"/>
              <a:chExt cx="2072078" cy="2268880"/>
            </a:xfrm>
          </p:grpSpPr>
          <p:grpSp>
            <p:nvGrpSpPr>
              <p:cNvPr id="82" name="object 82"/>
              <p:cNvGrpSpPr/>
              <p:nvPr/>
            </p:nvGrpSpPr>
            <p:grpSpPr>
              <a:xfrm>
                <a:off x="8520991" y="4297679"/>
                <a:ext cx="2072078" cy="1553845"/>
                <a:chOff x="8520991" y="4297679"/>
                <a:chExt cx="2072078" cy="1553845"/>
              </a:xfrm>
              <a:solidFill>
                <a:schemeClr val="accent2">
                  <a:lumMod val="40000"/>
                  <a:lumOff val="60000"/>
                </a:schemeClr>
              </a:solid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dirty="0"/>
                </a:p>
              </p:txBody>
            </p:sp>
            <p:sp>
              <p:nvSpPr>
                <p:cNvPr id="84" name="object 84"/>
                <p:cNvSpPr/>
                <p:nvPr/>
              </p:nvSpPr>
              <p:spPr>
                <a:xfrm>
                  <a:off x="8520991"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85" name="object 85"/>
              <p:cNvSpPr txBox="1"/>
              <p:nvPr/>
            </p:nvSpPr>
            <p:spPr>
              <a:xfrm>
                <a:off x="9438816" y="4297679"/>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520991" y="4547630"/>
                <a:ext cx="2072078" cy="2018929"/>
              </a:xfrm>
              <a:prstGeom prst="rect">
                <a:avLst/>
              </a:prstGeom>
            </p:spPr>
            <p:txBody>
              <a:bodyPr vert="horz" wrap="square" lIns="0" tIns="13335" rIns="0" bIns="0" rtlCol="0">
                <a:spAutoFit/>
              </a:bodyPr>
              <a:lstStyle/>
              <a:p>
                <a:pPr marL="12700" marR="5080">
                  <a:lnSpc>
                    <a:spcPct val="109600"/>
                  </a:lnSpc>
                  <a:spcBef>
                    <a:spcPts val="105"/>
                  </a:spcBef>
                </a:pPr>
                <a:r>
                  <a:rPr sz="1050" dirty="0">
                    <a:latin typeface="Calibri"/>
                    <a:cs typeface="Calibri"/>
                  </a:rPr>
                  <a:t>In</a:t>
                </a:r>
                <a:r>
                  <a:rPr sz="1050" spc="-20" dirty="0">
                    <a:latin typeface="Calibri"/>
                    <a:cs typeface="Calibri"/>
                  </a:rPr>
                  <a:t> </a:t>
                </a:r>
                <a:r>
                  <a:rPr sz="1050" b="1" dirty="0">
                    <a:latin typeface="Calibri"/>
                    <a:cs typeface="Calibri"/>
                  </a:rPr>
                  <a:t>PSHE</a:t>
                </a:r>
                <a:r>
                  <a:rPr sz="1050" spc="-15" dirty="0">
                    <a:latin typeface="Calibri"/>
                    <a:cs typeface="Calibri"/>
                  </a:rPr>
                  <a:t> </a:t>
                </a:r>
                <a:r>
                  <a:rPr sz="1050" dirty="0">
                    <a:latin typeface="Calibri"/>
                    <a:cs typeface="Calibri"/>
                  </a:rPr>
                  <a:t>we</a:t>
                </a:r>
                <a:r>
                  <a:rPr sz="1050" spc="-25" dirty="0">
                    <a:latin typeface="Calibri"/>
                    <a:cs typeface="Calibri"/>
                  </a:rPr>
                  <a:t> </a:t>
                </a:r>
                <a:r>
                  <a:rPr sz="1050" dirty="0">
                    <a:latin typeface="Calibri"/>
                    <a:cs typeface="Calibri"/>
                  </a:rPr>
                  <a:t>will</a:t>
                </a:r>
                <a:r>
                  <a:rPr lang="en-US" sz="1050" dirty="0">
                    <a:latin typeface="Calibri"/>
                    <a:cs typeface="Calibri"/>
                  </a:rPr>
                  <a:t> </a:t>
                </a:r>
                <a:r>
                  <a:rPr lang="en-US" sz="1050" dirty="0">
                    <a:solidFill>
                      <a:srgbClr val="000000"/>
                    </a:solidFill>
                    <a:latin typeface="Calibri"/>
                    <a:ea typeface="Calibri" panose="020F0502020204030204" pitchFamily="34" charset="0"/>
                    <a:cs typeface="Calibri"/>
                  </a:rPr>
                  <a:t>be </a:t>
                </a:r>
                <a:r>
                  <a:rPr lang="en-GB" sz="1050" dirty="0">
                    <a:solidFill>
                      <a:srgbClr val="000000"/>
                    </a:solidFill>
                    <a:latin typeface="Calibri"/>
                    <a:ea typeface="Calibri" panose="020F0502020204030204" pitchFamily="34" charset="0"/>
                    <a:cs typeface="Calibri"/>
                  </a:rPr>
                  <a:t>learning about </a:t>
                </a:r>
                <a:r>
                  <a:rPr lang="en-GB" sz="1050" i="1" dirty="0">
                    <a:solidFill>
                      <a:srgbClr val="000000"/>
                    </a:solidFill>
                    <a:latin typeface="Calibri"/>
                    <a:ea typeface="Calibri" panose="020F0502020204030204" pitchFamily="34" charset="0"/>
                    <a:cs typeface="Calibri"/>
                  </a:rPr>
                  <a:t>Relationships. </a:t>
                </a:r>
                <a:r>
                  <a:rPr lang="en-GB" sz="1050" dirty="0">
                    <a:solidFill>
                      <a:srgbClr val="000000"/>
                    </a:solidFill>
                    <a:latin typeface="Calibri"/>
                    <a:ea typeface="Calibri" panose="020F0502020204030204" pitchFamily="34" charset="0"/>
                    <a:cs typeface="Calibri"/>
                  </a:rPr>
                  <a:t>We will be talking about the differences and similarities between ,people, families and communities. We will be discussing and the importance of caring for others and for being cared for ourselves.  </a:t>
                </a:r>
                <a:endParaRPr lang="en-GB" sz="1050" i="1"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202084" y="274269"/>
              <a:ext cx="3104065" cy="1196585"/>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659472" y="4399878"/>
              <a:ext cx="2351827" cy="1542196"/>
              <a:chOff x="5449570" y="2866390"/>
              <a:chExt cx="2351827" cy="1542196"/>
            </a:xfrm>
          </p:grpSpPr>
          <p:grpSp>
            <p:nvGrpSpPr>
              <p:cNvPr id="106" name="object 24">
                <a:extLst>
                  <a:ext uri="{FF2B5EF4-FFF2-40B4-BE49-F238E27FC236}">
                    <a16:creationId xmlns:a16="http://schemas.microsoft.com/office/drawing/2014/main" id="{0F8630BA-82C0-4C47-869C-17E3E819B3DD}"/>
                  </a:ext>
                </a:extLst>
              </p:cNvPr>
              <p:cNvGrpSpPr/>
              <p:nvPr/>
            </p:nvGrpSpPr>
            <p:grpSpPr>
              <a:xfrm>
                <a:off x="5449570" y="2866390"/>
                <a:ext cx="2347595" cy="1404620"/>
                <a:chOff x="5449570" y="2866390"/>
                <a:chExt cx="2347595" cy="1404620"/>
              </a:xfrm>
              <a:solidFill>
                <a:schemeClr val="accent2">
                  <a:lumMod val="40000"/>
                  <a:lumOff val="60000"/>
                </a:schemeClr>
              </a:solidFill>
            </p:grpSpPr>
            <p:sp>
              <p:nvSpPr>
                <p:cNvPr id="109" name="object 25">
                  <a:extLst>
                    <a:ext uri="{FF2B5EF4-FFF2-40B4-BE49-F238E27FC236}">
                      <a16:creationId xmlns:a16="http://schemas.microsoft.com/office/drawing/2014/main" id="{99632E38-AE83-4CFD-B5B4-A202F4EF50BB}"/>
                    </a:ext>
                  </a:extLst>
                </p:cNvPr>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110" name="object 26">
                  <a:extLst>
                    <a:ext uri="{FF2B5EF4-FFF2-40B4-BE49-F238E27FC236}">
                      <a16:creationId xmlns:a16="http://schemas.microsoft.com/office/drawing/2014/main" id="{D61BD57D-A26C-49B5-A2DC-1EC5FE34F75D}"/>
                    </a:ext>
                  </a:extLst>
                </p:cNvPr>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107" name="object 27">
                <a:extLst>
                  <a:ext uri="{FF2B5EF4-FFF2-40B4-BE49-F238E27FC236}">
                    <a16:creationId xmlns:a16="http://schemas.microsoft.com/office/drawing/2014/main" id="{074F6480-BFC8-4D2A-B3A5-F2946019EE2C}"/>
                  </a:ext>
                </a:extLst>
              </p:cNvPr>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Religious Education</a:t>
                </a:r>
                <a:endParaRPr sz="1100" dirty="0">
                  <a:latin typeface="Calibri"/>
                  <a:cs typeface="Calibri"/>
                </a:endParaRPr>
              </a:p>
            </p:txBody>
          </p:sp>
          <p:sp>
            <p:nvSpPr>
              <p:cNvPr id="108" name="object 28">
                <a:extLst>
                  <a:ext uri="{FF2B5EF4-FFF2-40B4-BE49-F238E27FC236}">
                    <a16:creationId xmlns:a16="http://schemas.microsoft.com/office/drawing/2014/main" id="{BDAE0FC6-7AFB-425A-BCD7-6EE7B0CCB73F}"/>
                  </a:ext>
                </a:extLst>
              </p:cNvPr>
              <p:cNvSpPr txBox="1"/>
              <p:nvPr/>
            </p:nvSpPr>
            <p:spPr>
              <a:xfrm>
                <a:off x="5466502" y="3156192"/>
                <a:ext cx="2334895" cy="1252394"/>
              </a:xfrm>
              <a:prstGeom prst="rect">
                <a:avLst/>
              </a:prstGeom>
            </p:spPr>
            <p:txBody>
              <a:bodyPr vert="horz" wrap="square" lIns="0" tIns="13335" rIns="0" bIns="0" rtlCol="0">
                <a:spAutoFit/>
              </a:bodyPr>
              <a:lstStyle/>
              <a:p>
                <a:pPr marL="12700" marR="5080">
                  <a:lnSpc>
                    <a:spcPct val="109600"/>
                  </a:lnSpc>
                  <a:spcBef>
                    <a:spcPts val="105"/>
                  </a:spcBef>
                </a:pPr>
                <a:r>
                  <a:rPr lang="en-GB" sz="1050" dirty="0">
                    <a:latin typeface="Calibri"/>
                    <a:cs typeface="Calibri"/>
                  </a:rPr>
                  <a:t>In</a:t>
                </a:r>
                <a:r>
                  <a:rPr lang="en-GB" sz="1050" spc="-20" dirty="0">
                    <a:latin typeface="Calibri"/>
                    <a:cs typeface="Calibri"/>
                  </a:rPr>
                  <a:t> Religious Education we will be revisiting what it means to belong to a Christian School and our School Vision and Christian Values. We will also be learning about the Creation Story (The Book of Genesis) and understanding how this ties into philosophy.</a:t>
                </a:r>
                <a:endParaRPr lang="en-GB" sz="1050" dirty="0">
                  <a:latin typeface="Calibri"/>
                  <a:cs typeface="Calibri"/>
                </a:endParaRPr>
              </a:p>
              <a:p>
                <a:pPr marL="12700" marR="5080">
                  <a:lnSpc>
                    <a:spcPct val="108500"/>
                  </a:lnSpc>
                  <a:spcBef>
                    <a:spcPts val="105"/>
                  </a:spcBef>
                </a:pPr>
                <a:endParaRPr sz="10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249157" y="1556099"/>
              <a:ext cx="3104065" cy="1260896"/>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Topaz</a:t>
              </a:r>
            </a:p>
            <a:p>
              <a:pPr algn="ctr"/>
              <a:r>
                <a:rPr lang="en-GB" dirty="0">
                  <a:solidFill>
                    <a:schemeClr val="bg1"/>
                  </a:solidFill>
                </a:rPr>
                <a:t>Year 1</a:t>
              </a:r>
            </a:p>
            <a:p>
              <a:pPr algn="ctr"/>
              <a:r>
                <a:rPr lang="en-GB" dirty="0">
                  <a:solidFill>
                    <a:schemeClr val="bg1"/>
                  </a:solidFill>
                </a:rPr>
                <a:t>Autumn Term </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1141574" y="355340"/>
              <a:ext cx="1078207" cy="1017226"/>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612900" y="290564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647395" y="2870876"/>
              <a:ext cx="2396605" cy="1384995"/>
            </a:xfrm>
            <a:prstGeom prst="rect">
              <a:avLst/>
            </a:prstGeom>
            <a:noFill/>
          </p:spPr>
          <p:txBody>
            <a:bodyPr wrap="square" rtlCol="0">
              <a:spAutoFit/>
            </a:bodyPr>
            <a:lstStyle/>
            <a:p>
              <a:endParaRPr lang="en-GB" sz="1100" b="1" dirty="0"/>
            </a:p>
            <a:p>
              <a:endParaRPr lang="en-GB" sz="500" b="1" dirty="0"/>
            </a:p>
            <a:p>
              <a:r>
                <a:rPr lang="en-GB" sz="1100" b="1" dirty="0"/>
                <a:t>Our</a:t>
              </a:r>
              <a:r>
                <a:rPr lang="en-GB" sz="1100" dirty="0"/>
                <a:t> </a:t>
              </a:r>
              <a:r>
                <a:rPr lang="en-GB" sz="1100" b="1" dirty="0"/>
                <a:t>topic this term is ‘Adventures in Space’ We will be learning about the moon landing and the solar system. We will also be learning about space inspired artists and musicians.</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2505</TotalTime>
  <Words>720</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RDSUser</cp:lastModifiedBy>
  <cp:revision>54</cp:revision>
  <dcterms:created xsi:type="dcterms:W3CDTF">2023-07-18T08:33:30Z</dcterms:created>
  <dcterms:modified xsi:type="dcterms:W3CDTF">2024-08-30T21:47:34Z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