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358" y="43"/>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sz="1800" b="1" i="0">
                <a:solidFill>
                  <a:schemeClr val="bg1"/>
                </a:solidFill>
                <a:latin typeface="Calibri"/>
                <a:cs typeface="Calibri"/>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1/4/2025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1/4/2025</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1/4/2025</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1/4/2025</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1/4/2025</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14325" y="266700"/>
            <a:ext cx="2867025" cy="1019175"/>
          </a:xfrm>
          <a:custGeom>
            <a:avLst/>
            <a:gdLst/>
            <a:ahLst/>
            <a:cxnLst/>
            <a:rect l="l" t="t" r="r" b="b"/>
            <a:pathLst>
              <a:path w="2867025" h="1019175">
                <a:moveTo>
                  <a:pt x="2867025" y="0"/>
                </a:moveTo>
                <a:lnTo>
                  <a:pt x="169862" y="0"/>
                </a:lnTo>
                <a:lnTo>
                  <a:pt x="124705" y="6069"/>
                </a:lnTo>
                <a:lnTo>
                  <a:pt x="84128" y="23198"/>
                </a:lnTo>
                <a:lnTo>
                  <a:pt x="49750" y="49768"/>
                </a:lnTo>
                <a:lnTo>
                  <a:pt x="23190" y="84158"/>
                </a:lnTo>
                <a:lnTo>
                  <a:pt x="6067" y="124751"/>
                </a:lnTo>
                <a:lnTo>
                  <a:pt x="0" y="169925"/>
                </a:lnTo>
                <a:lnTo>
                  <a:pt x="0" y="1019175"/>
                </a:lnTo>
                <a:lnTo>
                  <a:pt x="2697099" y="1019175"/>
                </a:lnTo>
                <a:lnTo>
                  <a:pt x="2742273" y="1013105"/>
                </a:lnTo>
                <a:lnTo>
                  <a:pt x="2782866" y="995976"/>
                </a:lnTo>
                <a:lnTo>
                  <a:pt x="2817256" y="969406"/>
                </a:lnTo>
                <a:lnTo>
                  <a:pt x="2843826" y="935016"/>
                </a:lnTo>
                <a:lnTo>
                  <a:pt x="2860955" y="894423"/>
                </a:lnTo>
                <a:lnTo>
                  <a:pt x="2867025" y="849249"/>
                </a:lnTo>
                <a:lnTo>
                  <a:pt x="2867025" y="0"/>
                </a:lnTo>
                <a:close/>
              </a:path>
            </a:pathLst>
          </a:custGeom>
          <a:solidFill>
            <a:srgbClr val="001F5F"/>
          </a:solidFill>
        </p:spPr>
        <p:txBody>
          <a:bodyPr wrap="square" lIns="0" tIns="0" rIns="0" bIns="0" rtlCol="0"/>
          <a:lstStyle/>
          <a:p>
            <a:endParaRPr dirty="0"/>
          </a:p>
        </p:txBody>
      </p:sp>
      <p:sp>
        <p:nvSpPr>
          <p:cNvPr id="17" name="bg object 17"/>
          <p:cNvSpPr/>
          <p:nvPr/>
        </p:nvSpPr>
        <p:spPr>
          <a:xfrm>
            <a:off x="314325" y="266700"/>
            <a:ext cx="2867025" cy="1019175"/>
          </a:xfrm>
          <a:custGeom>
            <a:avLst/>
            <a:gdLst/>
            <a:ahLst/>
            <a:cxnLst/>
            <a:rect l="l" t="t" r="r" b="b"/>
            <a:pathLst>
              <a:path w="2867025" h="1019175">
                <a:moveTo>
                  <a:pt x="169862" y="0"/>
                </a:moveTo>
                <a:lnTo>
                  <a:pt x="2867025" y="0"/>
                </a:lnTo>
                <a:lnTo>
                  <a:pt x="2867025" y="849249"/>
                </a:lnTo>
                <a:lnTo>
                  <a:pt x="2860955" y="894423"/>
                </a:lnTo>
                <a:lnTo>
                  <a:pt x="2843826" y="935016"/>
                </a:lnTo>
                <a:lnTo>
                  <a:pt x="2817256" y="969406"/>
                </a:lnTo>
                <a:lnTo>
                  <a:pt x="2782866" y="995976"/>
                </a:lnTo>
                <a:lnTo>
                  <a:pt x="2742273" y="1013105"/>
                </a:lnTo>
                <a:lnTo>
                  <a:pt x="2697099" y="1019175"/>
                </a:lnTo>
                <a:lnTo>
                  <a:pt x="0" y="1019175"/>
                </a:lnTo>
                <a:lnTo>
                  <a:pt x="0" y="169925"/>
                </a:lnTo>
                <a:lnTo>
                  <a:pt x="6067" y="124751"/>
                </a:lnTo>
                <a:lnTo>
                  <a:pt x="23190" y="84158"/>
                </a:lnTo>
                <a:lnTo>
                  <a:pt x="49750" y="49768"/>
                </a:lnTo>
                <a:lnTo>
                  <a:pt x="84128" y="23198"/>
                </a:lnTo>
                <a:lnTo>
                  <a:pt x="124705" y="6069"/>
                </a:lnTo>
                <a:lnTo>
                  <a:pt x="169862" y="0"/>
                </a:lnTo>
                <a:close/>
              </a:path>
            </a:pathLst>
          </a:custGeom>
          <a:ln w="76200">
            <a:solidFill>
              <a:srgbClr val="C8C8C8"/>
            </a:solidFill>
          </a:ln>
        </p:spPr>
        <p:txBody>
          <a:bodyPr wrap="square" lIns="0" tIns="0" rIns="0" bIns="0" rtlCol="0"/>
          <a:lstStyle/>
          <a:p>
            <a:endParaRPr dirty="0"/>
          </a:p>
        </p:txBody>
      </p:sp>
      <p:sp>
        <p:nvSpPr>
          <p:cNvPr id="2" name="Holder 2"/>
          <p:cNvSpPr>
            <a:spLocks noGrp="1"/>
          </p:cNvSpPr>
          <p:nvPr>
            <p:ph type="title"/>
          </p:nvPr>
        </p:nvSpPr>
        <p:spPr>
          <a:xfrm>
            <a:off x="740155" y="249175"/>
            <a:ext cx="2014855" cy="830580"/>
          </a:xfrm>
          <a:prstGeom prst="rect">
            <a:avLst/>
          </a:prstGeom>
        </p:spPr>
        <p:txBody>
          <a:bodyPr wrap="square" lIns="0" tIns="0" rIns="0" bIns="0">
            <a:spAutoFit/>
          </a:bodyPr>
          <a:lstStyle>
            <a:lvl1pPr>
              <a:defRPr sz="1800" b="1" i="0">
                <a:solidFill>
                  <a:schemeClr val="bg1"/>
                </a:solidFill>
                <a:latin typeface="Calibri"/>
                <a:cs typeface="Calibri"/>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1/4/2025</a:t>
            </a:fld>
            <a:endParaRPr lang="en-US" dirty="0"/>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80150146-717A-498C-8A0D-CD84A4497DA5}"/>
              </a:ext>
            </a:extLst>
          </p:cNvPr>
          <p:cNvGrpSpPr/>
          <p:nvPr/>
        </p:nvGrpSpPr>
        <p:grpSpPr>
          <a:xfrm>
            <a:off x="128646" y="197991"/>
            <a:ext cx="10404316" cy="7931864"/>
            <a:chOff x="128646" y="197991"/>
            <a:chExt cx="10404316" cy="7931864"/>
          </a:xfrm>
        </p:grpSpPr>
        <p:grpSp>
          <p:nvGrpSpPr>
            <p:cNvPr id="104" name="Group 103">
              <a:extLst>
                <a:ext uri="{FF2B5EF4-FFF2-40B4-BE49-F238E27FC236}">
                  <a16:creationId xmlns:a16="http://schemas.microsoft.com/office/drawing/2014/main" id="{15D86288-0652-4271-A3BE-473BCAA60B29}"/>
                </a:ext>
              </a:extLst>
            </p:cNvPr>
            <p:cNvGrpSpPr/>
            <p:nvPr/>
          </p:nvGrpSpPr>
          <p:grpSpPr>
            <a:xfrm>
              <a:off x="3551321" y="197992"/>
              <a:ext cx="6981641" cy="4097792"/>
              <a:chOff x="3551321" y="197992"/>
              <a:chExt cx="6981641" cy="4097792"/>
            </a:xfrm>
          </p:grpSpPr>
          <p:grpSp>
            <p:nvGrpSpPr>
              <p:cNvPr id="4" name="object 4"/>
              <p:cNvGrpSpPr/>
              <p:nvPr/>
            </p:nvGrpSpPr>
            <p:grpSpPr>
              <a:xfrm>
                <a:off x="3551321" y="197992"/>
                <a:ext cx="6962683" cy="4097792"/>
                <a:chOff x="3429092" y="228600"/>
                <a:chExt cx="6962683" cy="2568302"/>
              </a:xfrm>
              <a:solidFill>
                <a:schemeClr val="accent2">
                  <a:lumMod val="40000"/>
                  <a:lumOff val="60000"/>
                </a:schemeClr>
              </a:solidFill>
            </p:grpSpPr>
            <p:sp>
              <p:nvSpPr>
                <p:cNvPr id="5" name="object 5"/>
                <p:cNvSpPr/>
                <p:nvPr/>
              </p:nvSpPr>
              <p:spPr>
                <a:xfrm>
                  <a:off x="3448050" y="228600"/>
                  <a:ext cx="6943725" cy="2562225"/>
                </a:xfrm>
                <a:custGeom>
                  <a:avLst/>
                  <a:gdLst/>
                  <a:ahLst/>
                  <a:cxnLst/>
                  <a:rect l="l" t="t" r="r" b="b"/>
                  <a:pathLst>
                    <a:path w="6943725" h="2562225">
                      <a:moveTo>
                        <a:pt x="6943725" y="0"/>
                      </a:moveTo>
                      <a:lnTo>
                        <a:pt x="427100" y="0"/>
                      </a:lnTo>
                      <a:lnTo>
                        <a:pt x="380548" y="2505"/>
                      </a:lnTo>
                      <a:lnTo>
                        <a:pt x="335452" y="9847"/>
                      </a:lnTo>
                      <a:lnTo>
                        <a:pt x="292071" y="21765"/>
                      </a:lnTo>
                      <a:lnTo>
                        <a:pt x="250666" y="38001"/>
                      </a:lnTo>
                      <a:lnTo>
                        <a:pt x="211497" y="58293"/>
                      </a:lnTo>
                      <a:lnTo>
                        <a:pt x="174824" y="82381"/>
                      </a:lnTo>
                      <a:lnTo>
                        <a:pt x="140907" y="110006"/>
                      </a:lnTo>
                      <a:lnTo>
                        <a:pt x="110006" y="140907"/>
                      </a:lnTo>
                      <a:lnTo>
                        <a:pt x="82381" y="174824"/>
                      </a:lnTo>
                      <a:lnTo>
                        <a:pt x="58292" y="211497"/>
                      </a:lnTo>
                      <a:lnTo>
                        <a:pt x="38001" y="250666"/>
                      </a:lnTo>
                      <a:lnTo>
                        <a:pt x="21765" y="292071"/>
                      </a:lnTo>
                      <a:lnTo>
                        <a:pt x="9847" y="335452"/>
                      </a:lnTo>
                      <a:lnTo>
                        <a:pt x="2505" y="380548"/>
                      </a:lnTo>
                      <a:lnTo>
                        <a:pt x="0" y="427100"/>
                      </a:lnTo>
                      <a:lnTo>
                        <a:pt x="0" y="2562225"/>
                      </a:lnTo>
                      <a:lnTo>
                        <a:pt x="6516624" y="2562225"/>
                      </a:lnTo>
                      <a:lnTo>
                        <a:pt x="6563176" y="2559719"/>
                      </a:lnTo>
                      <a:lnTo>
                        <a:pt x="6608272" y="2552377"/>
                      </a:lnTo>
                      <a:lnTo>
                        <a:pt x="6651653" y="2540459"/>
                      </a:lnTo>
                      <a:lnTo>
                        <a:pt x="6693058" y="2524223"/>
                      </a:lnTo>
                      <a:lnTo>
                        <a:pt x="6732227" y="2503932"/>
                      </a:lnTo>
                      <a:lnTo>
                        <a:pt x="6768900" y="2479843"/>
                      </a:lnTo>
                      <a:lnTo>
                        <a:pt x="6802817" y="2452218"/>
                      </a:lnTo>
                      <a:lnTo>
                        <a:pt x="6833718" y="2421317"/>
                      </a:lnTo>
                      <a:lnTo>
                        <a:pt x="6861343" y="2387400"/>
                      </a:lnTo>
                      <a:lnTo>
                        <a:pt x="6885431" y="2350727"/>
                      </a:lnTo>
                      <a:lnTo>
                        <a:pt x="6905723" y="2311558"/>
                      </a:lnTo>
                      <a:lnTo>
                        <a:pt x="6921959" y="2270153"/>
                      </a:lnTo>
                      <a:lnTo>
                        <a:pt x="6933877" y="2226772"/>
                      </a:lnTo>
                      <a:lnTo>
                        <a:pt x="6941219" y="2181676"/>
                      </a:lnTo>
                      <a:lnTo>
                        <a:pt x="6943725" y="2135124"/>
                      </a:lnTo>
                      <a:lnTo>
                        <a:pt x="6943725" y="0"/>
                      </a:lnTo>
                      <a:close/>
                    </a:path>
                  </a:pathLst>
                </a:custGeom>
                <a:grpFill/>
                <a:ln>
                  <a:solidFill>
                    <a:srgbClr val="6D1919"/>
                  </a:solidFill>
                </a:ln>
              </p:spPr>
              <p:txBody>
                <a:bodyPr wrap="square" lIns="0" tIns="0" rIns="0" bIns="0" rtlCol="0"/>
                <a:lstStyle/>
                <a:p>
                  <a:endParaRPr dirty="0"/>
                </a:p>
              </p:txBody>
            </p:sp>
            <p:sp>
              <p:nvSpPr>
                <p:cNvPr id="6" name="object 6"/>
                <p:cNvSpPr/>
                <p:nvPr/>
              </p:nvSpPr>
              <p:spPr>
                <a:xfrm>
                  <a:off x="3429092" y="234677"/>
                  <a:ext cx="6943725" cy="2562225"/>
                </a:xfrm>
                <a:custGeom>
                  <a:avLst/>
                  <a:gdLst/>
                  <a:ahLst/>
                  <a:cxnLst/>
                  <a:rect l="l" t="t" r="r" b="b"/>
                  <a:pathLst>
                    <a:path w="6943725" h="2562225">
                      <a:moveTo>
                        <a:pt x="427100" y="0"/>
                      </a:moveTo>
                      <a:lnTo>
                        <a:pt x="6943725" y="0"/>
                      </a:lnTo>
                      <a:lnTo>
                        <a:pt x="6943725" y="2135124"/>
                      </a:lnTo>
                      <a:lnTo>
                        <a:pt x="6941219" y="2181676"/>
                      </a:lnTo>
                      <a:lnTo>
                        <a:pt x="6933877" y="2226772"/>
                      </a:lnTo>
                      <a:lnTo>
                        <a:pt x="6921959" y="2270153"/>
                      </a:lnTo>
                      <a:lnTo>
                        <a:pt x="6905723" y="2311558"/>
                      </a:lnTo>
                      <a:lnTo>
                        <a:pt x="6885431" y="2350727"/>
                      </a:lnTo>
                      <a:lnTo>
                        <a:pt x="6861343" y="2387400"/>
                      </a:lnTo>
                      <a:lnTo>
                        <a:pt x="6833718" y="2421317"/>
                      </a:lnTo>
                      <a:lnTo>
                        <a:pt x="6802817" y="2452218"/>
                      </a:lnTo>
                      <a:lnTo>
                        <a:pt x="6768900" y="2479843"/>
                      </a:lnTo>
                      <a:lnTo>
                        <a:pt x="6732227" y="2503932"/>
                      </a:lnTo>
                      <a:lnTo>
                        <a:pt x="6693058" y="2524223"/>
                      </a:lnTo>
                      <a:lnTo>
                        <a:pt x="6651653" y="2540459"/>
                      </a:lnTo>
                      <a:lnTo>
                        <a:pt x="6608272" y="2552377"/>
                      </a:lnTo>
                      <a:lnTo>
                        <a:pt x="6563176" y="2559719"/>
                      </a:lnTo>
                      <a:lnTo>
                        <a:pt x="6516624" y="2562225"/>
                      </a:lnTo>
                      <a:lnTo>
                        <a:pt x="0" y="2562225"/>
                      </a:lnTo>
                      <a:lnTo>
                        <a:pt x="0" y="427100"/>
                      </a:lnTo>
                      <a:lnTo>
                        <a:pt x="2505" y="380548"/>
                      </a:lnTo>
                      <a:lnTo>
                        <a:pt x="9847" y="335452"/>
                      </a:lnTo>
                      <a:lnTo>
                        <a:pt x="21765" y="292071"/>
                      </a:lnTo>
                      <a:lnTo>
                        <a:pt x="38001" y="250666"/>
                      </a:lnTo>
                      <a:lnTo>
                        <a:pt x="58292" y="211497"/>
                      </a:lnTo>
                      <a:lnTo>
                        <a:pt x="82381" y="174824"/>
                      </a:lnTo>
                      <a:lnTo>
                        <a:pt x="110006" y="140907"/>
                      </a:lnTo>
                      <a:lnTo>
                        <a:pt x="140907" y="110006"/>
                      </a:lnTo>
                      <a:lnTo>
                        <a:pt x="174824" y="82381"/>
                      </a:lnTo>
                      <a:lnTo>
                        <a:pt x="211497" y="58293"/>
                      </a:lnTo>
                      <a:lnTo>
                        <a:pt x="250666" y="38001"/>
                      </a:lnTo>
                      <a:lnTo>
                        <a:pt x="292071" y="21765"/>
                      </a:lnTo>
                      <a:lnTo>
                        <a:pt x="335452" y="9847"/>
                      </a:lnTo>
                      <a:lnTo>
                        <a:pt x="380548" y="2505"/>
                      </a:lnTo>
                      <a:lnTo>
                        <a:pt x="427100" y="0"/>
                      </a:lnTo>
                      <a:close/>
                    </a:path>
                  </a:pathLst>
                </a:custGeom>
                <a:grpFill/>
                <a:ln w="12700">
                  <a:solidFill>
                    <a:srgbClr val="6D1919"/>
                  </a:solidFill>
                </a:ln>
              </p:spPr>
              <p:txBody>
                <a:bodyPr wrap="square" lIns="0" tIns="0" rIns="0" bIns="0" rtlCol="0"/>
                <a:lstStyle/>
                <a:p>
                  <a:endParaRPr dirty="0"/>
                </a:p>
              </p:txBody>
            </p:sp>
            <p:sp>
              <p:nvSpPr>
                <p:cNvPr id="7" name="object 7"/>
                <p:cNvSpPr/>
                <p:nvPr/>
              </p:nvSpPr>
              <p:spPr>
                <a:xfrm>
                  <a:off x="8124825" y="276225"/>
                  <a:ext cx="2228850" cy="352425"/>
                </a:xfrm>
                <a:custGeom>
                  <a:avLst/>
                  <a:gdLst/>
                  <a:ahLst/>
                  <a:cxnLst/>
                  <a:rect l="l" t="t" r="r" b="b"/>
                  <a:pathLst>
                    <a:path w="2228850" h="352425">
                      <a:moveTo>
                        <a:pt x="2228850" y="0"/>
                      </a:moveTo>
                      <a:lnTo>
                        <a:pt x="58800" y="0"/>
                      </a:lnTo>
                      <a:lnTo>
                        <a:pt x="35897" y="4615"/>
                      </a:lnTo>
                      <a:lnTo>
                        <a:pt x="17208" y="17208"/>
                      </a:lnTo>
                      <a:lnTo>
                        <a:pt x="4615" y="35897"/>
                      </a:lnTo>
                      <a:lnTo>
                        <a:pt x="0" y="58800"/>
                      </a:lnTo>
                      <a:lnTo>
                        <a:pt x="0" y="352425"/>
                      </a:lnTo>
                      <a:lnTo>
                        <a:pt x="2170049" y="352425"/>
                      </a:lnTo>
                      <a:lnTo>
                        <a:pt x="2192952" y="347809"/>
                      </a:lnTo>
                      <a:lnTo>
                        <a:pt x="2211641" y="335216"/>
                      </a:lnTo>
                      <a:lnTo>
                        <a:pt x="2224234" y="316527"/>
                      </a:lnTo>
                      <a:lnTo>
                        <a:pt x="2228850" y="293624"/>
                      </a:lnTo>
                      <a:lnTo>
                        <a:pt x="2228850" y="0"/>
                      </a:lnTo>
                      <a:close/>
                    </a:path>
                  </a:pathLst>
                </a:custGeom>
                <a:grpFill/>
                <a:ln>
                  <a:solidFill>
                    <a:srgbClr val="6D1919"/>
                  </a:solidFill>
                </a:ln>
              </p:spPr>
              <p:txBody>
                <a:bodyPr wrap="square" lIns="0" tIns="0" rIns="0" bIns="0" rtlCol="0"/>
                <a:lstStyle/>
                <a:p>
                  <a:endParaRPr dirty="0"/>
                </a:p>
              </p:txBody>
            </p:sp>
            <p:sp>
              <p:nvSpPr>
                <p:cNvPr id="8" name="object 8"/>
                <p:cNvSpPr/>
                <p:nvPr/>
              </p:nvSpPr>
              <p:spPr>
                <a:xfrm>
                  <a:off x="8124825" y="276225"/>
                  <a:ext cx="2228850" cy="352425"/>
                </a:xfrm>
                <a:custGeom>
                  <a:avLst/>
                  <a:gdLst/>
                  <a:ahLst/>
                  <a:cxnLst/>
                  <a:rect l="l" t="t" r="r" b="b"/>
                  <a:pathLst>
                    <a:path w="2228850" h="352425">
                      <a:moveTo>
                        <a:pt x="58800" y="0"/>
                      </a:moveTo>
                      <a:lnTo>
                        <a:pt x="2228850" y="0"/>
                      </a:lnTo>
                      <a:lnTo>
                        <a:pt x="2228850" y="293624"/>
                      </a:lnTo>
                      <a:lnTo>
                        <a:pt x="2224234" y="316527"/>
                      </a:lnTo>
                      <a:lnTo>
                        <a:pt x="2211641" y="335216"/>
                      </a:lnTo>
                      <a:lnTo>
                        <a:pt x="2192952" y="347809"/>
                      </a:lnTo>
                      <a:lnTo>
                        <a:pt x="2170049" y="352425"/>
                      </a:lnTo>
                      <a:lnTo>
                        <a:pt x="0" y="352425"/>
                      </a:lnTo>
                      <a:lnTo>
                        <a:pt x="0" y="58800"/>
                      </a:lnTo>
                      <a:lnTo>
                        <a:pt x="4615" y="35897"/>
                      </a:lnTo>
                      <a:lnTo>
                        <a:pt x="17208" y="17208"/>
                      </a:lnTo>
                      <a:lnTo>
                        <a:pt x="35897" y="4615"/>
                      </a:lnTo>
                      <a:lnTo>
                        <a:pt x="58800" y="0"/>
                      </a:lnTo>
                      <a:close/>
                    </a:path>
                  </a:pathLst>
                </a:custGeom>
                <a:solidFill>
                  <a:srgbClr val="6D1919"/>
                </a:solidFill>
                <a:ln w="12700">
                  <a:solidFill>
                    <a:srgbClr val="6D1919"/>
                  </a:solidFill>
                </a:ln>
              </p:spPr>
              <p:txBody>
                <a:bodyPr wrap="square" lIns="0" tIns="0" rIns="0" bIns="0" rtlCol="0"/>
                <a:lstStyle/>
                <a:p>
                  <a:pPr algn="ctr"/>
                  <a:r>
                    <a:rPr lang="en-GB" sz="1600" dirty="0">
                      <a:solidFill>
                        <a:schemeClr val="bg1"/>
                      </a:solidFill>
                    </a:rPr>
                    <a:t>Little Wandle Phonics</a:t>
                  </a:r>
                  <a:endParaRPr sz="1600" dirty="0">
                    <a:solidFill>
                      <a:schemeClr val="bg1"/>
                    </a:solidFill>
                  </a:endParaRPr>
                </a:p>
              </p:txBody>
            </p:sp>
          </p:grpSp>
          <p:sp>
            <p:nvSpPr>
              <p:cNvPr id="9" name="object 9"/>
              <p:cNvSpPr txBox="1"/>
              <p:nvPr/>
            </p:nvSpPr>
            <p:spPr>
              <a:xfrm>
                <a:off x="3633555" y="1111391"/>
                <a:ext cx="6899407" cy="2839111"/>
              </a:xfrm>
              <a:custGeom>
                <a:avLst/>
                <a:gdLst>
                  <a:gd name="connsiteX0" fmla="*/ 0 w 6577471"/>
                  <a:gd name="connsiteY0" fmla="*/ 0 h 2101857"/>
                  <a:gd name="connsiteX1" fmla="*/ 6577471 w 6577471"/>
                  <a:gd name="connsiteY1" fmla="*/ 0 h 2101857"/>
                  <a:gd name="connsiteX2" fmla="*/ 6577471 w 6577471"/>
                  <a:gd name="connsiteY2" fmla="*/ 2101857 h 2101857"/>
                  <a:gd name="connsiteX3" fmla="*/ 0 w 6577471"/>
                  <a:gd name="connsiteY3" fmla="*/ 2101857 h 2101857"/>
                  <a:gd name="connsiteX4" fmla="*/ 0 w 6577471"/>
                  <a:gd name="connsiteY4" fmla="*/ 0 h 2101857"/>
                  <a:gd name="connsiteX0" fmla="*/ 0 w 6616382"/>
                  <a:gd name="connsiteY0" fmla="*/ 0 h 3142716"/>
                  <a:gd name="connsiteX1" fmla="*/ 6577471 w 6616382"/>
                  <a:gd name="connsiteY1" fmla="*/ 0 h 3142716"/>
                  <a:gd name="connsiteX2" fmla="*/ 6616382 w 6616382"/>
                  <a:gd name="connsiteY2" fmla="*/ 3142716 h 3142716"/>
                  <a:gd name="connsiteX3" fmla="*/ 0 w 6616382"/>
                  <a:gd name="connsiteY3" fmla="*/ 2101857 h 3142716"/>
                  <a:gd name="connsiteX4" fmla="*/ 0 w 6616382"/>
                  <a:gd name="connsiteY4" fmla="*/ 0 h 3142716"/>
                  <a:gd name="connsiteX0" fmla="*/ 9728 w 6626110"/>
                  <a:gd name="connsiteY0" fmla="*/ 0 h 3162172"/>
                  <a:gd name="connsiteX1" fmla="*/ 6587199 w 6626110"/>
                  <a:gd name="connsiteY1" fmla="*/ 0 h 3162172"/>
                  <a:gd name="connsiteX2" fmla="*/ 6626110 w 6626110"/>
                  <a:gd name="connsiteY2" fmla="*/ 3142716 h 3162172"/>
                  <a:gd name="connsiteX3" fmla="*/ 0 w 6626110"/>
                  <a:gd name="connsiteY3" fmla="*/ 3162172 h 3162172"/>
                  <a:gd name="connsiteX4" fmla="*/ 9728 w 6626110"/>
                  <a:gd name="connsiteY4" fmla="*/ 0 h 31621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26110" h="3162172">
                    <a:moveTo>
                      <a:pt x="9728" y="0"/>
                    </a:moveTo>
                    <a:lnTo>
                      <a:pt x="6587199" y="0"/>
                    </a:lnTo>
                    <a:lnTo>
                      <a:pt x="6626110" y="3142716"/>
                    </a:lnTo>
                    <a:lnTo>
                      <a:pt x="0" y="3162172"/>
                    </a:lnTo>
                    <a:cubicBezTo>
                      <a:pt x="3243" y="2108115"/>
                      <a:pt x="6485" y="1054057"/>
                      <a:pt x="9728" y="0"/>
                    </a:cubicBezTo>
                    <a:close/>
                  </a:path>
                </a:pathLst>
              </a:custGeom>
            </p:spPr>
            <p:txBody>
              <a:bodyPr vert="horz" wrap="square" lIns="0" tIns="125730" rIns="0" bIns="0" rtlCol="0">
                <a:spAutoFit/>
              </a:bodyPr>
              <a:lstStyle/>
              <a:p>
                <a:pPr marL="12700" marR="16510">
                  <a:lnSpc>
                    <a:spcPct val="109700"/>
                  </a:lnSpc>
                  <a:spcBef>
                    <a:spcPts val="515"/>
                  </a:spcBef>
                </a:pPr>
                <a:r>
                  <a:rPr lang="en-GB" sz="1200" dirty="0">
                    <a:latin typeface="+mn-lt"/>
                    <a:cs typeface="Calibri"/>
                  </a:rPr>
                  <a:t>In Phonics we will recap Phase 2 and continue with Phase 3.</a:t>
                </a:r>
              </a:p>
              <a:p>
                <a:pPr fontAlgn="base"/>
                <a:r>
                  <a:rPr lang="en-GB" sz="1200" dirty="0">
                    <a:latin typeface="+mn-lt"/>
                  </a:rPr>
                  <a:t>Throughout this phase of phonics, children will continue to practise blending and segmenting a wider range of CV and CVC words; read more tricky words and begin to spell them; and start to read more familiar words by sight, rather than decoding them. 26 new sounds are taught during phase 3.</a:t>
                </a:r>
              </a:p>
              <a:p>
                <a:pPr fontAlgn="base"/>
                <a:r>
                  <a:rPr lang="en-GB" sz="1200" spc="-20" dirty="0">
                    <a:latin typeface="+mn-lt"/>
                    <a:cs typeface="Calibri"/>
                  </a:rPr>
                  <a:t>We will continue to learn the five key concepts about print, these are: print has meaning, print can have different purposes, we read English from left to right and top to bottom, the names of different parts of a book and page sequencing.</a:t>
                </a:r>
              </a:p>
              <a:p>
                <a:pPr marL="12700" marR="16510">
                  <a:lnSpc>
                    <a:spcPct val="109700"/>
                  </a:lnSpc>
                  <a:spcBef>
                    <a:spcPts val="515"/>
                  </a:spcBef>
                </a:pPr>
                <a:r>
                  <a:rPr lang="en-GB" sz="1200" spc="-20" dirty="0">
                    <a:latin typeface="+mn-lt"/>
                    <a:cs typeface="Calibri"/>
                  </a:rPr>
                  <a:t>Through our regular story reading as part of the Little Wandle programme we will continue to engage in extended conversations about stories. We will learn and apply new vocabulary, whilst also developing comprehension and prosody skills. We will be developing our understanding of  basic punctuation and grammar and how  this influences how we read. We will also be applying this punctuation and grammar in our writing.</a:t>
                </a:r>
              </a:p>
              <a:p>
                <a:pPr marL="12700" marR="16510">
                  <a:lnSpc>
                    <a:spcPct val="109700"/>
                  </a:lnSpc>
                  <a:spcBef>
                    <a:spcPts val="515"/>
                  </a:spcBef>
                </a:pPr>
                <a:endParaRPr lang="en-GB" sz="1200" spc="-20" dirty="0">
                  <a:latin typeface="+mn-lt"/>
                  <a:cs typeface="Calibri"/>
                </a:endParaRPr>
              </a:p>
              <a:p>
                <a:pPr marL="12700" marR="16510">
                  <a:lnSpc>
                    <a:spcPct val="109700"/>
                  </a:lnSpc>
                  <a:spcBef>
                    <a:spcPts val="515"/>
                  </a:spcBef>
                </a:pPr>
                <a:endParaRPr lang="en-GB" sz="1200" spc="-20" dirty="0">
                  <a:latin typeface="+mn-lt"/>
                  <a:cs typeface="Calibri"/>
                </a:endParaRPr>
              </a:p>
            </p:txBody>
          </p:sp>
        </p:grpSp>
        <p:grpSp>
          <p:nvGrpSpPr>
            <p:cNvPr id="97" name="Group 96">
              <a:extLst>
                <a:ext uri="{FF2B5EF4-FFF2-40B4-BE49-F238E27FC236}">
                  <a16:creationId xmlns:a16="http://schemas.microsoft.com/office/drawing/2014/main" id="{549A65DE-1DEC-45E3-A934-AAB95864689E}"/>
                </a:ext>
              </a:extLst>
            </p:cNvPr>
            <p:cNvGrpSpPr/>
            <p:nvPr/>
          </p:nvGrpSpPr>
          <p:grpSpPr>
            <a:xfrm>
              <a:off x="656268" y="2881532"/>
              <a:ext cx="2307590" cy="1391920"/>
              <a:chOff x="312420" y="2903220"/>
              <a:chExt cx="2307590" cy="1391920"/>
            </a:xfrm>
          </p:grpSpPr>
          <p:sp>
            <p:nvSpPr>
              <p:cNvPr id="15" name="object 15"/>
              <p:cNvSpPr/>
              <p:nvPr/>
            </p:nvSpPr>
            <p:spPr>
              <a:xfrm>
                <a:off x="312420" y="2903220"/>
                <a:ext cx="2307590" cy="1391920"/>
              </a:xfrm>
              <a:custGeom>
                <a:avLst/>
                <a:gdLst/>
                <a:ahLst/>
                <a:cxnLst/>
                <a:rect l="l" t="t" r="r" b="b"/>
                <a:pathLst>
                  <a:path w="2307590" h="1391920">
                    <a:moveTo>
                      <a:pt x="2307590" y="0"/>
                    </a:moveTo>
                    <a:lnTo>
                      <a:pt x="231990" y="0"/>
                    </a:lnTo>
                    <a:lnTo>
                      <a:pt x="185235" y="4714"/>
                    </a:lnTo>
                    <a:lnTo>
                      <a:pt x="141687" y="18234"/>
                    </a:lnTo>
                    <a:lnTo>
                      <a:pt x="102280" y="39627"/>
                    </a:lnTo>
                    <a:lnTo>
                      <a:pt x="67946" y="67960"/>
                    </a:lnTo>
                    <a:lnTo>
                      <a:pt x="39619" y="102300"/>
                    </a:lnTo>
                    <a:lnTo>
                      <a:pt x="18230" y="141714"/>
                    </a:lnTo>
                    <a:lnTo>
                      <a:pt x="4713" y="185267"/>
                    </a:lnTo>
                    <a:lnTo>
                      <a:pt x="0" y="232029"/>
                    </a:lnTo>
                    <a:lnTo>
                      <a:pt x="0" y="1391920"/>
                    </a:lnTo>
                    <a:lnTo>
                      <a:pt x="2075561" y="1391920"/>
                    </a:lnTo>
                    <a:lnTo>
                      <a:pt x="2122322" y="1387205"/>
                    </a:lnTo>
                    <a:lnTo>
                      <a:pt x="2165875" y="1373685"/>
                    </a:lnTo>
                    <a:lnTo>
                      <a:pt x="2205289" y="1352292"/>
                    </a:lnTo>
                    <a:lnTo>
                      <a:pt x="2239629" y="1323959"/>
                    </a:lnTo>
                    <a:lnTo>
                      <a:pt x="2267962" y="1289619"/>
                    </a:lnTo>
                    <a:lnTo>
                      <a:pt x="2289355" y="1250205"/>
                    </a:lnTo>
                    <a:lnTo>
                      <a:pt x="2302875" y="1206652"/>
                    </a:lnTo>
                    <a:lnTo>
                      <a:pt x="2307590" y="1159891"/>
                    </a:lnTo>
                    <a:lnTo>
                      <a:pt x="2307590" y="0"/>
                    </a:lnTo>
                    <a:close/>
                  </a:path>
                </a:pathLst>
              </a:custGeom>
              <a:solidFill>
                <a:schemeClr val="accent2">
                  <a:lumMod val="40000"/>
                  <a:lumOff val="60000"/>
                </a:schemeClr>
              </a:solidFill>
              <a:ln>
                <a:solidFill>
                  <a:schemeClr val="accent2">
                    <a:lumMod val="50000"/>
                  </a:schemeClr>
                </a:solidFill>
              </a:ln>
            </p:spPr>
            <p:txBody>
              <a:bodyPr wrap="square" lIns="0" tIns="0" rIns="0" bIns="0" rtlCol="0"/>
              <a:lstStyle/>
              <a:p>
                <a:endParaRPr dirty="0"/>
              </a:p>
            </p:txBody>
          </p:sp>
          <p:sp>
            <p:nvSpPr>
              <p:cNvPr id="18" name="object 18"/>
              <p:cNvSpPr txBox="1"/>
              <p:nvPr/>
            </p:nvSpPr>
            <p:spPr>
              <a:xfrm>
                <a:off x="417068" y="3253257"/>
                <a:ext cx="2084705" cy="538481"/>
              </a:xfrm>
              <a:prstGeom prst="rect">
                <a:avLst/>
              </a:prstGeom>
            </p:spPr>
            <p:txBody>
              <a:bodyPr vert="horz" wrap="square" lIns="0" tIns="13335" rIns="0" bIns="0" rtlCol="0">
                <a:spAutoFit/>
              </a:bodyPr>
              <a:lstStyle/>
              <a:p>
                <a:pPr marL="12700" marR="5080">
                  <a:lnSpc>
                    <a:spcPct val="109500"/>
                  </a:lnSpc>
                  <a:spcBef>
                    <a:spcPts val="105"/>
                  </a:spcBef>
                </a:pPr>
                <a:endParaRPr lang="en-GB" sz="1000" b="1" dirty="0">
                  <a:latin typeface="Calibri"/>
                  <a:cs typeface="Calibri"/>
                </a:endParaRPr>
              </a:p>
              <a:p>
                <a:pPr marL="12700" marR="5080">
                  <a:lnSpc>
                    <a:spcPct val="109500"/>
                  </a:lnSpc>
                  <a:spcBef>
                    <a:spcPts val="105"/>
                  </a:spcBef>
                </a:pPr>
                <a:endParaRPr lang="en-GB" sz="1000" b="1" dirty="0">
                  <a:latin typeface="Calibri"/>
                  <a:cs typeface="Calibri"/>
                </a:endParaRPr>
              </a:p>
              <a:p>
                <a:pPr marL="12700" marR="5080">
                  <a:lnSpc>
                    <a:spcPct val="109500"/>
                  </a:lnSpc>
                  <a:spcBef>
                    <a:spcPts val="105"/>
                  </a:spcBef>
                </a:pPr>
                <a:endParaRPr sz="1000" dirty="0">
                  <a:latin typeface="Calibri"/>
                  <a:cs typeface="Calibri"/>
                </a:endParaRPr>
              </a:p>
            </p:txBody>
          </p:sp>
        </p:grpSp>
        <p:grpSp>
          <p:nvGrpSpPr>
            <p:cNvPr id="100" name="Group 99">
              <a:extLst>
                <a:ext uri="{FF2B5EF4-FFF2-40B4-BE49-F238E27FC236}">
                  <a16:creationId xmlns:a16="http://schemas.microsoft.com/office/drawing/2014/main" id="{81F0164D-8906-4100-AE44-EABBA542EF0F}"/>
                </a:ext>
              </a:extLst>
            </p:cNvPr>
            <p:cNvGrpSpPr/>
            <p:nvPr/>
          </p:nvGrpSpPr>
          <p:grpSpPr>
            <a:xfrm>
              <a:off x="5716622" y="4350756"/>
              <a:ext cx="2349694" cy="2072214"/>
              <a:chOff x="8055609" y="2866390"/>
              <a:chExt cx="2349694" cy="2072214"/>
            </a:xfrm>
          </p:grpSpPr>
          <p:grpSp>
            <p:nvGrpSpPr>
              <p:cNvPr id="19" name="object 19"/>
              <p:cNvGrpSpPr/>
              <p:nvPr/>
            </p:nvGrpSpPr>
            <p:grpSpPr>
              <a:xfrm>
                <a:off x="8055609" y="2866390"/>
                <a:ext cx="2347595" cy="1403985"/>
                <a:chOff x="8055609" y="2866390"/>
                <a:chExt cx="2347595" cy="1403985"/>
              </a:xfrm>
              <a:solidFill>
                <a:schemeClr val="accent2">
                  <a:lumMod val="40000"/>
                  <a:lumOff val="60000"/>
                </a:schemeClr>
              </a:solidFill>
            </p:grpSpPr>
            <p:sp>
              <p:nvSpPr>
                <p:cNvPr id="20" name="object 20"/>
                <p:cNvSpPr/>
                <p:nvPr/>
              </p:nvSpPr>
              <p:spPr>
                <a:xfrm>
                  <a:off x="8061959" y="2872740"/>
                  <a:ext cx="2334895" cy="1391285"/>
                </a:xfrm>
                <a:custGeom>
                  <a:avLst/>
                  <a:gdLst/>
                  <a:ahLst/>
                  <a:cxnLst/>
                  <a:rect l="l" t="t" r="r" b="b"/>
                  <a:pathLst>
                    <a:path w="2334895" h="1391285">
                      <a:moveTo>
                        <a:pt x="2334895" y="0"/>
                      </a:moveTo>
                      <a:lnTo>
                        <a:pt x="231901" y="0"/>
                      </a:lnTo>
                      <a:lnTo>
                        <a:pt x="185146" y="4708"/>
                      </a:lnTo>
                      <a:lnTo>
                        <a:pt x="141606" y="18214"/>
                      </a:lnTo>
                      <a:lnTo>
                        <a:pt x="102213" y="39587"/>
                      </a:lnTo>
                      <a:lnTo>
                        <a:pt x="67897" y="67897"/>
                      </a:lnTo>
                      <a:lnTo>
                        <a:pt x="39587" y="102213"/>
                      </a:lnTo>
                      <a:lnTo>
                        <a:pt x="18214" y="141606"/>
                      </a:lnTo>
                      <a:lnTo>
                        <a:pt x="4708" y="185146"/>
                      </a:lnTo>
                      <a:lnTo>
                        <a:pt x="0" y="231901"/>
                      </a:lnTo>
                      <a:lnTo>
                        <a:pt x="0" y="1391285"/>
                      </a:lnTo>
                      <a:lnTo>
                        <a:pt x="2102993" y="1391285"/>
                      </a:lnTo>
                      <a:lnTo>
                        <a:pt x="2149748" y="1386576"/>
                      </a:lnTo>
                      <a:lnTo>
                        <a:pt x="2193288" y="1373070"/>
                      </a:lnTo>
                      <a:lnTo>
                        <a:pt x="2232681" y="1351697"/>
                      </a:lnTo>
                      <a:lnTo>
                        <a:pt x="2266997" y="1323387"/>
                      </a:lnTo>
                      <a:lnTo>
                        <a:pt x="2295307" y="1289071"/>
                      </a:lnTo>
                      <a:lnTo>
                        <a:pt x="2316680" y="1249678"/>
                      </a:lnTo>
                      <a:lnTo>
                        <a:pt x="2330186" y="1206138"/>
                      </a:lnTo>
                      <a:lnTo>
                        <a:pt x="2334895" y="1159383"/>
                      </a:lnTo>
                      <a:lnTo>
                        <a:pt x="2334895" y="0"/>
                      </a:lnTo>
                      <a:close/>
                    </a:path>
                  </a:pathLst>
                </a:custGeom>
                <a:grpFill/>
                <a:ln>
                  <a:solidFill>
                    <a:schemeClr val="accent2">
                      <a:lumMod val="50000"/>
                    </a:schemeClr>
                  </a:solidFill>
                </a:ln>
              </p:spPr>
              <p:txBody>
                <a:bodyPr wrap="square" lIns="0" tIns="0" rIns="0" bIns="0" rtlCol="0"/>
                <a:lstStyle/>
                <a:p>
                  <a:endParaRPr dirty="0"/>
                </a:p>
              </p:txBody>
            </p:sp>
            <p:sp>
              <p:nvSpPr>
                <p:cNvPr id="21" name="object 21"/>
                <p:cNvSpPr/>
                <p:nvPr/>
              </p:nvSpPr>
              <p:spPr>
                <a:xfrm>
                  <a:off x="8061959" y="2872740"/>
                  <a:ext cx="2334895" cy="1391285"/>
                </a:xfrm>
                <a:custGeom>
                  <a:avLst/>
                  <a:gdLst/>
                  <a:ahLst/>
                  <a:cxnLst/>
                  <a:rect l="l" t="t" r="r" b="b"/>
                  <a:pathLst>
                    <a:path w="2334895" h="1391285">
                      <a:moveTo>
                        <a:pt x="231901" y="0"/>
                      </a:moveTo>
                      <a:lnTo>
                        <a:pt x="2334895" y="0"/>
                      </a:lnTo>
                      <a:lnTo>
                        <a:pt x="2334895" y="1159383"/>
                      </a:lnTo>
                      <a:lnTo>
                        <a:pt x="2330186" y="1206138"/>
                      </a:lnTo>
                      <a:lnTo>
                        <a:pt x="2316680" y="1249678"/>
                      </a:lnTo>
                      <a:lnTo>
                        <a:pt x="2295307" y="1289071"/>
                      </a:lnTo>
                      <a:lnTo>
                        <a:pt x="2266997" y="1323387"/>
                      </a:lnTo>
                      <a:lnTo>
                        <a:pt x="2232681" y="1351697"/>
                      </a:lnTo>
                      <a:lnTo>
                        <a:pt x="2193288" y="1373070"/>
                      </a:lnTo>
                      <a:lnTo>
                        <a:pt x="2149748" y="1386576"/>
                      </a:lnTo>
                      <a:lnTo>
                        <a:pt x="2102993" y="1391285"/>
                      </a:lnTo>
                      <a:lnTo>
                        <a:pt x="0" y="1391285"/>
                      </a:lnTo>
                      <a:lnTo>
                        <a:pt x="0" y="231901"/>
                      </a:lnTo>
                      <a:lnTo>
                        <a:pt x="4708" y="185146"/>
                      </a:lnTo>
                      <a:lnTo>
                        <a:pt x="18214" y="141606"/>
                      </a:lnTo>
                      <a:lnTo>
                        <a:pt x="39587" y="102213"/>
                      </a:lnTo>
                      <a:lnTo>
                        <a:pt x="67897" y="67897"/>
                      </a:lnTo>
                      <a:lnTo>
                        <a:pt x="102213" y="39587"/>
                      </a:lnTo>
                      <a:lnTo>
                        <a:pt x="141606" y="18214"/>
                      </a:lnTo>
                      <a:lnTo>
                        <a:pt x="185146" y="4708"/>
                      </a:lnTo>
                      <a:lnTo>
                        <a:pt x="231901" y="0"/>
                      </a:lnTo>
                      <a:close/>
                    </a:path>
                  </a:pathLst>
                </a:custGeom>
                <a:grpFill/>
                <a:ln w="12700">
                  <a:solidFill>
                    <a:schemeClr val="accent2">
                      <a:lumMod val="50000"/>
                    </a:schemeClr>
                  </a:solidFill>
                </a:ln>
              </p:spPr>
              <p:txBody>
                <a:bodyPr wrap="square" lIns="0" tIns="0" rIns="0" bIns="0" rtlCol="0"/>
                <a:lstStyle/>
                <a:p>
                  <a:endParaRPr dirty="0"/>
                </a:p>
              </p:txBody>
            </p:sp>
          </p:grpSp>
          <p:sp>
            <p:nvSpPr>
              <p:cNvPr id="22" name="object 22"/>
              <p:cNvSpPr txBox="1"/>
              <p:nvPr/>
            </p:nvSpPr>
            <p:spPr>
              <a:xfrm>
                <a:off x="8792425" y="2893726"/>
                <a:ext cx="1526778" cy="387680"/>
              </a:xfrm>
              <a:prstGeom prst="rect">
                <a:avLst/>
              </a:prstGeom>
              <a:solidFill>
                <a:schemeClr val="accent2">
                  <a:lumMod val="50000"/>
                </a:schemeClr>
              </a:solidFill>
            </p:spPr>
            <p:txBody>
              <a:bodyPr vert="horz" wrap="square" lIns="0" tIns="52069" rIns="0" bIns="0" rtlCol="0">
                <a:spAutoFit/>
              </a:bodyPr>
              <a:lstStyle/>
              <a:p>
                <a:pPr marL="729615">
                  <a:lnSpc>
                    <a:spcPct val="100000"/>
                  </a:lnSpc>
                  <a:spcBef>
                    <a:spcPts val="409"/>
                  </a:spcBef>
                </a:pPr>
                <a:r>
                  <a:rPr lang="en-GB" sz="1100" spc="-10" dirty="0">
                    <a:solidFill>
                      <a:srgbClr val="FFFFFF"/>
                    </a:solidFill>
                    <a:latin typeface="Calibri"/>
                    <a:cs typeface="Calibri"/>
                  </a:rPr>
                  <a:t>Physical Development</a:t>
                </a:r>
                <a:endParaRPr sz="1100" dirty="0">
                  <a:latin typeface="Calibri"/>
                  <a:cs typeface="Calibri"/>
                </a:endParaRPr>
              </a:p>
            </p:txBody>
          </p:sp>
          <p:sp>
            <p:nvSpPr>
              <p:cNvPr id="23" name="object 23"/>
              <p:cNvSpPr txBox="1"/>
              <p:nvPr/>
            </p:nvSpPr>
            <p:spPr>
              <a:xfrm>
                <a:off x="8088755" y="3291102"/>
                <a:ext cx="2316548" cy="1647502"/>
              </a:xfrm>
              <a:prstGeom prst="rect">
                <a:avLst/>
              </a:prstGeom>
            </p:spPr>
            <p:txBody>
              <a:bodyPr vert="horz" wrap="square" lIns="0" tIns="13335" rIns="0" bIns="0" rtlCol="0">
                <a:spAutoFit/>
              </a:bodyPr>
              <a:lstStyle/>
              <a:p>
                <a:pPr marL="12700" marR="5080">
                  <a:lnSpc>
                    <a:spcPct val="109600"/>
                  </a:lnSpc>
                  <a:spcBef>
                    <a:spcPts val="105"/>
                  </a:spcBef>
                </a:pPr>
                <a:r>
                  <a:rPr lang="en-GB" sz="900" dirty="0">
                    <a:latin typeface="Calibri"/>
                    <a:cs typeface="Calibri"/>
                  </a:rPr>
                  <a:t>W</a:t>
                </a:r>
                <a:r>
                  <a:rPr sz="900" dirty="0">
                    <a:latin typeface="Calibri"/>
                    <a:cs typeface="Calibri"/>
                  </a:rPr>
                  <a:t>e</a:t>
                </a:r>
                <a:r>
                  <a:rPr sz="900" spc="-20" dirty="0">
                    <a:latin typeface="Calibri"/>
                    <a:cs typeface="Calibri"/>
                  </a:rPr>
                  <a:t> </a:t>
                </a:r>
                <a:r>
                  <a:rPr lang="en-GB" sz="900" dirty="0">
                    <a:latin typeface="Calibri"/>
                    <a:cs typeface="Calibri"/>
                  </a:rPr>
                  <a:t>will develop small motor skills to use a range of tools competently, safely and confidently. We will further develop overall body strength, co-ordination, balance and agility needed to engage successfully with physical education sessions focusing on gymnastics and games.</a:t>
                </a: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99" name="Group 98">
              <a:extLst>
                <a:ext uri="{FF2B5EF4-FFF2-40B4-BE49-F238E27FC236}">
                  <a16:creationId xmlns:a16="http://schemas.microsoft.com/office/drawing/2014/main" id="{6777DA5E-B306-41E3-968E-1CE56C48134B}"/>
                </a:ext>
              </a:extLst>
            </p:cNvPr>
            <p:cNvGrpSpPr/>
            <p:nvPr/>
          </p:nvGrpSpPr>
          <p:grpSpPr>
            <a:xfrm>
              <a:off x="3247200" y="4332994"/>
              <a:ext cx="2446168" cy="2243997"/>
              <a:chOff x="5455920" y="2795656"/>
              <a:chExt cx="2446168" cy="2243997"/>
            </a:xfrm>
          </p:grpSpPr>
          <p:grpSp>
            <p:nvGrpSpPr>
              <p:cNvPr id="24" name="object 24"/>
              <p:cNvGrpSpPr/>
              <p:nvPr/>
            </p:nvGrpSpPr>
            <p:grpSpPr>
              <a:xfrm>
                <a:off x="5455920" y="2795656"/>
                <a:ext cx="2446168" cy="1469004"/>
                <a:chOff x="5455920" y="2795656"/>
                <a:chExt cx="2446168" cy="1469004"/>
              </a:xfrm>
              <a:solidFill>
                <a:schemeClr val="accent2">
                  <a:lumMod val="40000"/>
                  <a:lumOff val="60000"/>
                </a:schemeClr>
              </a:solidFill>
            </p:grpSpPr>
            <p:sp>
              <p:nvSpPr>
                <p:cNvPr id="25" name="object 25"/>
                <p:cNvSpPr/>
                <p:nvPr/>
              </p:nvSpPr>
              <p:spPr>
                <a:xfrm>
                  <a:off x="5455920" y="2872740"/>
                  <a:ext cx="2334895" cy="1391920"/>
                </a:xfrm>
                <a:custGeom>
                  <a:avLst/>
                  <a:gdLst/>
                  <a:ahLst/>
                  <a:cxnLst/>
                  <a:rect l="l" t="t" r="r" b="b"/>
                  <a:pathLst>
                    <a:path w="2334895" h="1391920">
                      <a:moveTo>
                        <a:pt x="2334895" y="0"/>
                      </a:moveTo>
                      <a:lnTo>
                        <a:pt x="232028" y="0"/>
                      </a:lnTo>
                      <a:lnTo>
                        <a:pt x="185267" y="4714"/>
                      </a:lnTo>
                      <a:lnTo>
                        <a:pt x="141714" y="18234"/>
                      </a:lnTo>
                      <a:lnTo>
                        <a:pt x="102300" y="39627"/>
                      </a:lnTo>
                      <a:lnTo>
                        <a:pt x="67960" y="67960"/>
                      </a:lnTo>
                      <a:lnTo>
                        <a:pt x="39627" y="102300"/>
                      </a:lnTo>
                      <a:lnTo>
                        <a:pt x="18234" y="141714"/>
                      </a:lnTo>
                      <a:lnTo>
                        <a:pt x="4714" y="185267"/>
                      </a:lnTo>
                      <a:lnTo>
                        <a:pt x="0" y="232028"/>
                      </a:lnTo>
                      <a:lnTo>
                        <a:pt x="0" y="1391920"/>
                      </a:lnTo>
                      <a:lnTo>
                        <a:pt x="2102865" y="1391920"/>
                      </a:lnTo>
                      <a:lnTo>
                        <a:pt x="2149627" y="1387205"/>
                      </a:lnTo>
                      <a:lnTo>
                        <a:pt x="2193180" y="1373685"/>
                      </a:lnTo>
                      <a:lnTo>
                        <a:pt x="2232594" y="1352292"/>
                      </a:lnTo>
                      <a:lnTo>
                        <a:pt x="2266934" y="1323959"/>
                      </a:lnTo>
                      <a:lnTo>
                        <a:pt x="2295267" y="1289619"/>
                      </a:lnTo>
                      <a:lnTo>
                        <a:pt x="2316660" y="1250205"/>
                      </a:lnTo>
                      <a:lnTo>
                        <a:pt x="2330180" y="1206652"/>
                      </a:lnTo>
                      <a:lnTo>
                        <a:pt x="2334895" y="1159890"/>
                      </a:lnTo>
                      <a:lnTo>
                        <a:pt x="2334895" y="0"/>
                      </a:lnTo>
                      <a:close/>
                    </a:path>
                  </a:pathLst>
                </a:custGeom>
                <a:grpFill/>
                <a:ln>
                  <a:solidFill>
                    <a:schemeClr val="accent2">
                      <a:lumMod val="50000"/>
                    </a:schemeClr>
                  </a:solidFill>
                </a:ln>
              </p:spPr>
              <p:txBody>
                <a:bodyPr wrap="square" lIns="0" tIns="0" rIns="0" bIns="0" rtlCol="0"/>
                <a:lstStyle/>
                <a:p>
                  <a:endParaRPr dirty="0"/>
                </a:p>
              </p:txBody>
            </p:sp>
            <p:sp>
              <p:nvSpPr>
                <p:cNvPr id="26" name="object 26"/>
                <p:cNvSpPr/>
                <p:nvPr/>
              </p:nvSpPr>
              <p:spPr>
                <a:xfrm>
                  <a:off x="5455920" y="2795656"/>
                  <a:ext cx="2446168" cy="1469004"/>
                </a:xfrm>
                <a:custGeom>
                  <a:avLst/>
                  <a:gdLst/>
                  <a:ahLst/>
                  <a:cxnLst/>
                  <a:rect l="l" t="t" r="r" b="b"/>
                  <a:pathLst>
                    <a:path w="2334895" h="1391920">
                      <a:moveTo>
                        <a:pt x="232028" y="0"/>
                      </a:moveTo>
                      <a:lnTo>
                        <a:pt x="2334895" y="0"/>
                      </a:lnTo>
                      <a:lnTo>
                        <a:pt x="2334895" y="1159890"/>
                      </a:lnTo>
                      <a:lnTo>
                        <a:pt x="2330180" y="1206652"/>
                      </a:lnTo>
                      <a:lnTo>
                        <a:pt x="2316660" y="1250205"/>
                      </a:lnTo>
                      <a:lnTo>
                        <a:pt x="2295267" y="1289619"/>
                      </a:lnTo>
                      <a:lnTo>
                        <a:pt x="2266934" y="1323959"/>
                      </a:lnTo>
                      <a:lnTo>
                        <a:pt x="2232594" y="1352292"/>
                      </a:lnTo>
                      <a:lnTo>
                        <a:pt x="2193180" y="1373685"/>
                      </a:lnTo>
                      <a:lnTo>
                        <a:pt x="2149627" y="1387205"/>
                      </a:lnTo>
                      <a:lnTo>
                        <a:pt x="2102865" y="1391920"/>
                      </a:lnTo>
                      <a:lnTo>
                        <a:pt x="0" y="1391920"/>
                      </a:lnTo>
                      <a:lnTo>
                        <a:pt x="0" y="232028"/>
                      </a:lnTo>
                      <a:lnTo>
                        <a:pt x="4714" y="185267"/>
                      </a:lnTo>
                      <a:lnTo>
                        <a:pt x="18234" y="141714"/>
                      </a:lnTo>
                      <a:lnTo>
                        <a:pt x="39627" y="102300"/>
                      </a:lnTo>
                      <a:lnTo>
                        <a:pt x="67960" y="67960"/>
                      </a:lnTo>
                      <a:lnTo>
                        <a:pt x="102300" y="39627"/>
                      </a:lnTo>
                      <a:lnTo>
                        <a:pt x="141714" y="18234"/>
                      </a:lnTo>
                      <a:lnTo>
                        <a:pt x="185267" y="4714"/>
                      </a:lnTo>
                      <a:lnTo>
                        <a:pt x="232028" y="0"/>
                      </a:lnTo>
                      <a:close/>
                    </a:path>
                  </a:pathLst>
                </a:custGeom>
                <a:grpFill/>
                <a:ln w="12700">
                  <a:solidFill>
                    <a:schemeClr val="accent2">
                      <a:lumMod val="50000"/>
                    </a:schemeClr>
                  </a:solidFill>
                </a:ln>
              </p:spPr>
              <p:txBody>
                <a:bodyPr wrap="square" lIns="0" tIns="0" rIns="0" bIns="0" rtlCol="0"/>
                <a:lstStyle/>
                <a:p>
                  <a:endParaRPr dirty="0"/>
                </a:p>
              </p:txBody>
            </p:sp>
          </p:grpSp>
          <p:sp>
            <p:nvSpPr>
              <p:cNvPr id="27" name="object 27"/>
              <p:cNvSpPr txBox="1"/>
              <p:nvPr/>
            </p:nvSpPr>
            <p:spPr>
              <a:xfrm>
                <a:off x="6422388" y="2883489"/>
                <a:ext cx="1271270" cy="391132"/>
              </a:xfrm>
              <a:prstGeom prst="rect">
                <a:avLst/>
              </a:prstGeom>
              <a:solidFill>
                <a:schemeClr val="accent2">
                  <a:lumMod val="50000"/>
                </a:schemeClr>
              </a:solidFill>
            </p:spPr>
            <p:txBody>
              <a:bodyPr vert="horz" wrap="square" lIns="0" tIns="52069" rIns="0" bIns="0" rtlCol="0">
                <a:spAutoFit/>
              </a:bodyPr>
              <a:lstStyle/>
              <a:p>
                <a:pPr marR="94615" algn="r">
                  <a:lnSpc>
                    <a:spcPct val="100000"/>
                  </a:lnSpc>
                  <a:spcBef>
                    <a:spcPts val="409"/>
                  </a:spcBef>
                </a:pPr>
                <a:r>
                  <a:rPr lang="en-GB" sz="1100" spc="-25" dirty="0">
                    <a:solidFill>
                      <a:srgbClr val="FFFFFF"/>
                    </a:solidFill>
                    <a:latin typeface="Calibri"/>
                    <a:cs typeface="Calibri"/>
                  </a:rPr>
                  <a:t>Communication and Language</a:t>
                </a:r>
                <a:endParaRPr sz="1100" dirty="0">
                  <a:latin typeface="Calibri"/>
                  <a:cs typeface="Calibri"/>
                </a:endParaRPr>
              </a:p>
            </p:txBody>
          </p:sp>
          <p:sp>
            <p:nvSpPr>
              <p:cNvPr id="28" name="object 28"/>
              <p:cNvSpPr txBox="1"/>
              <p:nvPr/>
            </p:nvSpPr>
            <p:spPr>
              <a:xfrm>
                <a:off x="5505480" y="3305589"/>
                <a:ext cx="2319519" cy="1734064"/>
              </a:xfrm>
              <a:prstGeom prst="rect">
                <a:avLst/>
              </a:prstGeom>
            </p:spPr>
            <p:txBody>
              <a:bodyPr vert="horz" wrap="square" lIns="0" tIns="13335" rIns="0" bIns="0" rtlCol="0">
                <a:spAutoFit/>
              </a:bodyPr>
              <a:lstStyle/>
              <a:p>
                <a:pPr marL="12700" marR="5080">
                  <a:lnSpc>
                    <a:spcPct val="108500"/>
                  </a:lnSpc>
                  <a:spcBef>
                    <a:spcPts val="105"/>
                  </a:spcBef>
                </a:pPr>
                <a:r>
                  <a:rPr lang="en-GB" sz="950" spc="-10" dirty="0">
                    <a:latin typeface="Calibri"/>
                    <a:cs typeface="Calibri"/>
                  </a:rPr>
                  <a:t>W</a:t>
                </a:r>
                <a:r>
                  <a:rPr sz="950" dirty="0">
                    <a:latin typeface="Calibri"/>
                    <a:cs typeface="Calibri"/>
                  </a:rPr>
                  <a:t>e</a:t>
                </a:r>
                <a:r>
                  <a:rPr sz="950" spc="-25" dirty="0">
                    <a:latin typeface="Calibri"/>
                    <a:cs typeface="Calibri"/>
                  </a:rPr>
                  <a:t> </a:t>
                </a:r>
                <a:r>
                  <a:rPr sz="950" dirty="0">
                    <a:latin typeface="Calibri"/>
                    <a:cs typeface="Calibri"/>
                  </a:rPr>
                  <a:t>will</a:t>
                </a:r>
                <a:r>
                  <a:rPr lang="en-GB" sz="950" dirty="0">
                    <a:latin typeface="Calibri"/>
                    <a:cs typeface="Calibri"/>
                  </a:rPr>
                  <a:t>  listen to and talk about stories to build familiarity and understanding. We will learn new vocabulary and use it in our work and play. Through daily discussion we will articulate ideas and thoughts in well formed sentences.</a:t>
                </a:r>
              </a:p>
              <a:p>
                <a:pPr marL="12700" marR="5080">
                  <a:lnSpc>
                    <a:spcPct val="108500"/>
                  </a:lnSpc>
                  <a:spcBef>
                    <a:spcPts val="105"/>
                  </a:spcBef>
                </a:pPr>
                <a:endParaRPr lang="en-GB" sz="1000" dirty="0">
                  <a:latin typeface="Calibri"/>
                  <a:cs typeface="Calibri"/>
                </a:endParaRPr>
              </a:p>
              <a:p>
                <a:pPr marL="12700" marR="5080">
                  <a:lnSpc>
                    <a:spcPct val="108500"/>
                  </a:lnSpc>
                  <a:spcBef>
                    <a:spcPts val="105"/>
                  </a:spcBef>
                </a:pPr>
                <a:endParaRPr lang="en-GB" sz="1000" dirty="0">
                  <a:latin typeface="Calibri"/>
                  <a:cs typeface="Calibri"/>
                </a:endParaRPr>
              </a:p>
              <a:p>
                <a:pPr marL="12700" marR="5080">
                  <a:lnSpc>
                    <a:spcPct val="108500"/>
                  </a:lnSpc>
                  <a:spcBef>
                    <a:spcPts val="105"/>
                  </a:spcBef>
                </a:pPr>
                <a:endParaRPr lang="en-GB" sz="1000" dirty="0">
                  <a:latin typeface="Calibri"/>
                  <a:cs typeface="Calibri"/>
                </a:endParaRPr>
              </a:p>
              <a:p>
                <a:pPr marL="12700" marR="5080">
                  <a:lnSpc>
                    <a:spcPct val="108500"/>
                  </a:lnSpc>
                  <a:spcBef>
                    <a:spcPts val="105"/>
                  </a:spcBef>
                </a:pPr>
                <a:endParaRPr sz="1000" dirty="0">
                  <a:latin typeface="Calibri"/>
                  <a:cs typeface="Calibri"/>
                </a:endParaRPr>
              </a:p>
            </p:txBody>
          </p:sp>
        </p:grpSp>
        <p:grpSp>
          <p:nvGrpSpPr>
            <p:cNvPr id="3" name="Group 2">
              <a:extLst>
                <a:ext uri="{FF2B5EF4-FFF2-40B4-BE49-F238E27FC236}">
                  <a16:creationId xmlns:a16="http://schemas.microsoft.com/office/drawing/2014/main" id="{3A6F91BC-0E7E-46E7-9C78-53A2C7B914DF}"/>
                </a:ext>
              </a:extLst>
            </p:cNvPr>
            <p:cNvGrpSpPr/>
            <p:nvPr/>
          </p:nvGrpSpPr>
          <p:grpSpPr>
            <a:xfrm>
              <a:off x="661652" y="5889863"/>
              <a:ext cx="2364399" cy="2035664"/>
              <a:chOff x="2185670" y="4359910"/>
              <a:chExt cx="2079625" cy="2052811"/>
            </a:xfrm>
          </p:grpSpPr>
          <p:grpSp>
            <p:nvGrpSpPr>
              <p:cNvPr id="48" name="object 48"/>
              <p:cNvGrpSpPr/>
              <p:nvPr/>
            </p:nvGrpSpPr>
            <p:grpSpPr>
              <a:xfrm>
                <a:off x="2185670" y="4359910"/>
                <a:ext cx="2079625" cy="1566545"/>
                <a:chOff x="2185670" y="4359910"/>
                <a:chExt cx="2079625" cy="1566545"/>
              </a:xfrm>
              <a:solidFill>
                <a:schemeClr val="accent2">
                  <a:lumMod val="40000"/>
                  <a:lumOff val="60000"/>
                </a:schemeClr>
              </a:solidFill>
            </p:grpSpPr>
            <p:sp>
              <p:nvSpPr>
                <p:cNvPr id="49" name="object 49"/>
                <p:cNvSpPr/>
                <p:nvPr/>
              </p:nvSpPr>
              <p:spPr>
                <a:xfrm>
                  <a:off x="2192020" y="4366260"/>
                  <a:ext cx="2066925" cy="1553845"/>
                </a:xfrm>
                <a:custGeom>
                  <a:avLst/>
                  <a:gdLst/>
                  <a:ahLst/>
                  <a:cxnLst/>
                  <a:rect l="l" t="t" r="r" b="b"/>
                  <a:pathLst>
                    <a:path w="2066925" h="1553845">
                      <a:moveTo>
                        <a:pt x="2066925" y="0"/>
                      </a:moveTo>
                      <a:lnTo>
                        <a:pt x="258953" y="0"/>
                      </a:lnTo>
                      <a:lnTo>
                        <a:pt x="212409" y="4172"/>
                      </a:lnTo>
                      <a:lnTo>
                        <a:pt x="168601" y="16202"/>
                      </a:lnTo>
                      <a:lnTo>
                        <a:pt x="128260" y="35357"/>
                      </a:lnTo>
                      <a:lnTo>
                        <a:pt x="92118" y="60907"/>
                      </a:lnTo>
                      <a:lnTo>
                        <a:pt x="60907" y="92118"/>
                      </a:lnTo>
                      <a:lnTo>
                        <a:pt x="35357" y="128260"/>
                      </a:lnTo>
                      <a:lnTo>
                        <a:pt x="16202" y="168601"/>
                      </a:lnTo>
                      <a:lnTo>
                        <a:pt x="4172" y="212409"/>
                      </a:lnTo>
                      <a:lnTo>
                        <a:pt x="0" y="258952"/>
                      </a:lnTo>
                      <a:lnTo>
                        <a:pt x="0" y="1553845"/>
                      </a:lnTo>
                      <a:lnTo>
                        <a:pt x="1807971"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p:spPr>
              <p:txBody>
                <a:bodyPr wrap="square" lIns="0" tIns="0" rIns="0" bIns="0" rtlCol="0"/>
                <a:lstStyle/>
                <a:p>
                  <a:endParaRPr dirty="0"/>
                </a:p>
              </p:txBody>
            </p:sp>
            <p:sp>
              <p:nvSpPr>
                <p:cNvPr id="50" name="object 50"/>
                <p:cNvSpPr/>
                <p:nvPr/>
              </p:nvSpPr>
              <p:spPr>
                <a:xfrm>
                  <a:off x="2192020" y="4366260"/>
                  <a:ext cx="2066925" cy="1553845"/>
                </a:xfrm>
                <a:custGeom>
                  <a:avLst/>
                  <a:gdLst/>
                  <a:ahLst/>
                  <a:cxnLst/>
                  <a:rect l="l" t="t" r="r" b="b"/>
                  <a:pathLst>
                    <a:path w="2066925" h="1553845">
                      <a:moveTo>
                        <a:pt x="258953"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1" y="1553845"/>
                      </a:lnTo>
                      <a:lnTo>
                        <a:pt x="0" y="1553845"/>
                      </a:lnTo>
                      <a:lnTo>
                        <a:pt x="0" y="258952"/>
                      </a:lnTo>
                      <a:lnTo>
                        <a:pt x="4172" y="212409"/>
                      </a:lnTo>
                      <a:lnTo>
                        <a:pt x="16202" y="168601"/>
                      </a:lnTo>
                      <a:lnTo>
                        <a:pt x="35357" y="128260"/>
                      </a:lnTo>
                      <a:lnTo>
                        <a:pt x="60907" y="92118"/>
                      </a:lnTo>
                      <a:lnTo>
                        <a:pt x="92118" y="60907"/>
                      </a:lnTo>
                      <a:lnTo>
                        <a:pt x="128260" y="35357"/>
                      </a:lnTo>
                      <a:lnTo>
                        <a:pt x="168601" y="16202"/>
                      </a:lnTo>
                      <a:lnTo>
                        <a:pt x="212409" y="4172"/>
                      </a:lnTo>
                      <a:lnTo>
                        <a:pt x="258953" y="0"/>
                      </a:lnTo>
                      <a:close/>
                    </a:path>
                  </a:pathLst>
                </a:custGeom>
                <a:grpFill/>
                <a:ln w="12699">
                  <a:solidFill>
                    <a:schemeClr val="accent2">
                      <a:lumMod val="50000"/>
                    </a:schemeClr>
                  </a:solidFill>
                </a:ln>
              </p:spPr>
              <p:txBody>
                <a:bodyPr wrap="square" lIns="0" tIns="0" rIns="0" bIns="0" rtlCol="0"/>
                <a:lstStyle/>
                <a:p>
                  <a:endParaRPr dirty="0"/>
                </a:p>
              </p:txBody>
            </p:sp>
          </p:grpSp>
          <p:sp>
            <p:nvSpPr>
              <p:cNvPr id="51" name="object 51"/>
              <p:cNvSpPr txBox="1"/>
              <p:nvPr/>
            </p:nvSpPr>
            <p:spPr>
              <a:xfrm>
                <a:off x="3088767" y="4418812"/>
                <a:ext cx="1126490" cy="221855"/>
              </a:xfrm>
              <a:prstGeom prst="rect">
                <a:avLst/>
              </a:prstGeom>
              <a:solidFill>
                <a:schemeClr val="accent2">
                  <a:lumMod val="50000"/>
                </a:schemeClr>
              </a:solidFill>
            </p:spPr>
            <p:txBody>
              <a:bodyPr vert="horz" wrap="square" lIns="0" tIns="52069" rIns="0" bIns="0" rtlCol="0">
                <a:spAutoFit/>
              </a:bodyPr>
              <a:lstStyle/>
              <a:p>
                <a:pPr marR="95250" algn="r">
                  <a:lnSpc>
                    <a:spcPct val="100000"/>
                  </a:lnSpc>
                  <a:spcBef>
                    <a:spcPts val="409"/>
                  </a:spcBef>
                </a:pPr>
                <a:r>
                  <a:rPr lang="en-GB" sz="1100" spc="-25" dirty="0">
                    <a:solidFill>
                      <a:srgbClr val="FFFFFF"/>
                    </a:solidFill>
                    <a:latin typeface="Calibri"/>
                    <a:cs typeface="Calibri"/>
                  </a:rPr>
                  <a:t>Literacy</a:t>
                </a:r>
                <a:endParaRPr sz="1100" dirty="0">
                  <a:latin typeface="Calibri"/>
                  <a:cs typeface="Calibri"/>
                </a:endParaRPr>
              </a:p>
            </p:txBody>
          </p:sp>
          <p:sp>
            <p:nvSpPr>
              <p:cNvPr id="52" name="object 52"/>
              <p:cNvSpPr txBox="1"/>
              <p:nvPr/>
            </p:nvSpPr>
            <p:spPr>
              <a:xfrm>
                <a:off x="2261361" y="4661851"/>
                <a:ext cx="1987380" cy="1750870"/>
              </a:xfrm>
              <a:prstGeom prst="rect">
                <a:avLst/>
              </a:prstGeom>
            </p:spPr>
            <p:txBody>
              <a:bodyPr vert="horz" wrap="square" lIns="0" tIns="13335" rIns="0" bIns="0" rtlCol="0">
                <a:spAutoFit/>
              </a:bodyPr>
              <a:lstStyle/>
              <a:p>
                <a:pPr marL="12700" marR="5080">
                  <a:lnSpc>
                    <a:spcPct val="109600"/>
                  </a:lnSpc>
                  <a:spcBef>
                    <a:spcPts val="105"/>
                  </a:spcBef>
                </a:pPr>
                <a:r>
                  <a:rPr sz="1000" dirty="0">
                    <a:latin typeface="Calibri"/>
                    <a:cs typeface="Calibri"/>
                  </a:rPr>
                  <a:t>In</a:t>
                </a:r>
                <a:r>
                  <a:rPr lang="en-GB" sz="1000" spc="-15" dirty="0">
                    <a:latin typeface="Calibri"/>
                    <a:cs typeface="Calibri"/>
                  </a:rPr>
                  <a:t> Literacy we will continue to form lower-case and capital letters correctly. We will apply our phonics skills, spelling words by identifying the sounds and then writing the sound with letters. We will start to write short sentences using  capital letters and full stops.</a:t>
                </a: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95" name="Group 94">
              <a:extLst>
                <a:ext uri="{FF2B5EF4-FFF2-40B4-BE49-F238E27FC236}">
                  <a16:creationId xmlns:a16="http://schemas.microsoft.com/office/drawing/2014/main" id="{F9BE5E4B-60C7-4DC1-B998-9383C2228B65}"/>
                </a:ext>
              </a:extLst>
            </p:cNvPr>
            <p:cNvGrpSpPr/>
            <p:nvPr/>
          </p:nvGrpSpPr>
          <p:grpSpPr>
            <a:xfrm>
              <a:off x="5722972" y="5858287"/>
              <a:ext cx="2350521" cy="2083154"/>
              <a:chOff x="6423659" y="4354195"/>
              <a:chExt cx="2079625" cy="2068718"/>
            </a:xfrm>
          </p:grpSpPr>
          <p:grpSp>
            <p:nvGrpSpPr>
              <p:cNvPr id="53" name="object 53"/>
              <p:cNvGrpSpPr/>
              <p:nvPr/>
            </p:nvGrpSpPr>
            <p:grpSpPr>
              <a:xfrm>
                <a:off x="6423659" y="4354195"/>
                <a:ext cx="2079625" cy="1566545"/>
                <a:chOff x="6423659" y="4354195"/>
                <a:chExt cx="2079625" cy="1566545"/>
              </a:xfrm>
              <a:solidFill>
                <a:schemeClr val="accent2">
                  <a:lumMod val="40000"/>
                  <a:lumOff val="60000"/>
                </a:schemeClr>
              </a:solidFill>
            </p:grpSpPr>
            <p:sp>
              <p:nvSpPr>
                <p:cNvPr id="54" name="object 54"/>
                <p:cNvSpPr/>
                <p:nvPr/>
              </p:nvSpPr>
              <p:spPr>
                <a:xfrm>
                  <a:off x="6430009" y="4360545"/>
                  <a:ext cx="2066925" cy="1553845"/>
                </a:xfrm>
                <a:custGeom>
                  <a:avLst/>
                  <a:gdLst/>
                  <a:ahLst/>
                  <a:cxnLst/>
                  <a:rect l="l" t="t" r="r" b="b"/>
                  <a:pathLst>
                    <a:path w="2066925" h="1553845">
                      <a:moveTo>
                        <a:pt x="2066670" y="0"/>
                      </a:moveTo>
                      <a:lnTo>
                        <a:pt x="258953" y="0"/>
                      </a:lnTo>
                      <a:lnTo>
                        <a:pt x="212409" y="4172"/>
                      </a:lnTo>
                      <a:lnTo>
                        <a:pt x="168601" y="16202"/>
                      </a:lnTo>
                      <a:lnTo>
                        <a:pt x="128260" y="35357"/>
                      </a:lnTo>
                      <a:lnTo>
                        <a:pt x="92118" y="60907"/>
                      </a:lnTo>
                      <a:lnTo>
                        <a:pt x="60907" y="92118"/>
                      </a:lnTo>
                      <a:lnTo>
                        <a:pt x="35357" y="128260"/>
                      </a:lnTo>
                      <a:lnTo>
                        <a:pt x="16202" y="168601"/>
                      </a:lnTo>
                      <a:lnTo>
                        <a:pt x="4172" y="212409"/>
                      </a:lnTo>
                      <a:lnTo>
                        <a:pt x="0" y="258953"/>
                      </a:lnTo>
                      <a:lnTo>
                        <a:pt x="0" y="1553845"/>
                      </a:lnTo>
                      <a:lnTo>
                        <a:pt x="1807717" y="1553845"/>
                      </a:lnTo>
                      <a:lnTo>
                        <a:pt x="1854261" y="1549672"/>
                      </a:lnTo>
                      <a:lnTo>
                        <a:pt x="1898069" y="1537642"/>
                      </a:lnTo>
                      <a:lnTo>
                        <a:pt x="1938410" y="1518487"/>
                      </a:lnTo>
                      <a:lnTo>
                        <a:pt x="1974552" y="1492937"/>
                      </a:lnTo>
                      <a:lnTo>
                        <a:pt x="2005763" y="1461726"/>
                      </a:lnTo>
                      <a:lnTo>
                        <a:pt x="2031313" y="1425584"/>
                      </a:lnTo>
                      <a:lnTo>
                        <a:pt x="2050468" y="1385243"/>
                      </a:lnTo>
                      <a:lnTo>
                        <a:pt x="2062498" y="1341435"/>
                      </a:lnTo>
                      <a:lnTo>
                        <a:pt x="2066670" y="1294892"/>
                      </a:lnTo>
                      <a:lnTo>
                        <a:pt x="2066670" y="0"/>
                      </a:lnTo>
                      <a:close/>
                    </a:path>
                  </a:pathLst>
                </a:custGeom>
                <a:grpFill/>
                <a:ln>
                  <a:solidFill>
                    <a:schemeClr val="accent2">
                      <a:lumMod val="50000"/>
                    </a:schemeClr>
                  </a:solidFill>
                </a:ln>
              </p:spPr>
              <p:txBody>
                <a:bodyPr wrap="square" lIns="0" tIns="0" rIns="0" bIns="0" rtlCol="0"/>
                <a:lstStyle/>
                <a:p>
                  <a:endParaRPr dirty="0"/>
                </a:p>
              </p:txBody>
            </p:sp>
            <p:sp>
              <p:nvSpPr>
                <p:cNvPr id="55" name="object 55"/>
                <p:cNvSpPr/>
                <p:nvPr/>
              </p:nvSpPr>
              <p:spPr>
                <a:xfrm>
                  <a:off x="6430009" y="4360545"/>
                  <a:ext cx="2066925" cy="1553845"/>
                </a:xfrm>
                <a:custGeom>
                  <a:avLst/>
                  <a:gdLst/>
                  <a:ahLst/>
                  <a:cxnLst/>
                  <a:rect l="l" t="t" r="r" b="b"/>
                  <a:pathLst>
                    <a:path w="2066925" h="1553845">
                      <a:moveTo>
                        <a:pt x="258953" y="0"/>
                      </a:moveTo>
                      <a:lnTo>
                        <a:pt x="2066670" y="0"/>
                      </a:lnTo>
                      <a:lnTo>
                        <a:pt x="2066670" y="1294892"/>
                      </a:lnTo>
                      <a:lnTo>
                        <a:pt x="2062498" y="1341435"/>
                      </a:lnTo>
                      <a:lnTo>
                        <a:pt x="2050468" y="1385243"/>
                      </a:lnTo>
                      <a:lnTo>
                        <a:pt x="2031313" y="1425584"/>
                      </a:lnTo>
                      <a:lnTo>
                        <a:pt x="2005763" y="1461726"/>
                      </a:lnTo>
                      <a:lnTo>
                        <a:pt x="1974552" y="1492937"/>
                      </a:lnTo>
                      <a:lnTo>
                        <a:pt x="1938410" y="1518487"/>
                      </a:lnTo>
                      <a:lnTo>
                        <a:pt x="1898069" y="1537642"/>
                      </a:lnTo>
                      <a:lnTo>
                        <a:pt x="1854261" y="1549672"/>
                      </a:lnTo>
                      <a:lnTo>
                        <a:pt x="1807717" y="1553845"/>
                      </a:lnTo>
                      <a:lnTo>
                        <a:pt x="0" y="1553845"/>
                      </a:lnTo>
                      <a:lnTo>
                        <a:pt x="0" y="258953"/>
                      </a:lnTo>
                      <a:lnTo>
                        <a:pt x="4172" y="212409"/>
                      </a:lnTo>
                      <a:lnTo>
                        <a:pt x="16202" y="168601"/>
                      </a:lnTo>
                      <a:lnTo>
                        <a:pt x="35357" y="128260"/>
                      </a:lnTo>
                      <a:lnTo>
                        <a:pt x="60907" y="92118"/>
                      </a:lnTo>
                      <a:lnTo>
                        <a:pt x="92118" y="60907"/>
                      </a:lnTo>
                      <a:lnTo>
                        <a:pt x="128260" y="35357"/>
                      </a:lnTo>
                      <a:lnTo>
                        <a:pt x="168601" y="16202"/>
                      </a:lnTo>
                      <a:lnTo>
                        <a:pt x="212409" y="4172"/>
                      </a:lnTo>
                      <a:lnTo>
                        <a:pt x="258953" y="0"/>
                      </a:lnTo>
                      <a:close/>
                    </a:path>
                  </a:pathLst>
                </a:custGeom>
                <a:grpFill/>
                <a:ln w="12700">
                  <a:solidFill>
                    <a:schemeClr val="accent2">
                      <a:lumMod val="50000"/>
                    </a:schemeClr>
                  </a:solidFill>
                </a:ln>
              </p:spPr>
              <p:txBody>
                <a:bodyPr wrap="square" lIns="0" tIns="0" rIns="0" bIns="0" rtlCol="0"/>
                <a:lstStyle/>
                <a:p>
                  <a:endParaRPr dirty="0"/>
                </a:p>
              </p:txBody>
            </p:sp>
          </p:grpSp>
          <p:sp>
            <p:nvSpPr>
              <p:cNvPr id="56" name="object 56"/>
              <p:cNvSpPr txBox="1"/>
              <p:nvPr/>
            </p:nvSpPr>
            <p:spPr>
              <a:xfrm>
                <a:off x="7326630" y="4413097"/>
                <a:ext cx="1126490" cy="388421"/>
              </a:xfrm>
              <a:prstGeom prst="rect">
                <a:avLst/>
              </a:prstGeom>
              <a:solidFill>
                <a:schemeClr val="accent2">
                  <a:lumMod val="50000"/>
                </a:schemeClr>
              </a:solidFill>
            </p:spPr>
            <p:txBody>
              <a:bodyPr vert="horz" wrap="square" lIns="0" tIns="52069" rIns="0" bIns="0" rtlCol="0">
                <a:spAutoFit/>
              </a:bodyPr>
              <a:lstStyle/>
              <a:p>
                <a:pPr marR="93345" algn="r">
                  <a:lnSpc>
                    <a:spcPct val="100000"/>
                  </a:lnSpc>
                  <a:spcBef>
                    <a:spcPts val="409"/>
                  </a:spcBef>
                </a:pPr>
                <a:r>
                  <a:rPr lang="en-GB" sz="1100" spc="-25" dirty="0">
                    <a:solidFill>
                      <a:srgbClr val="FFFFFF"/>
                    </a:solidFill>
                    <a:latin typeface="Calibri"/>
                    <a:cs typeface="Calibri"/>
                  </a:rPr>
                  <a:t>Understanding the World</a:t>
                </a:r>
                <a:endParaRPr sz="1100" dirty="0">
                  <a:latin typeface="Calibri"/>
                  <a:cs typeface="Calibri"/>
                </a:endParaRPr>
              </a:p>
            </p:txBody>
          </p:sp>
          <p:sp>
            <p:nvSpPr>
              <p:cNvPr id="57" name="object 57"/>
              <p:cNvSpPr txBox="1"/>
              <p:nvPr/>
            </p:nvSpPr>
            <p:spPr>
              <a:xfrm>
                <a:off x="6483600" y="4854070"/>
                <a:ext cx="1937157" cy="1568843"/>
              </a:xfrm>
              <a:prstGeom prst="rect">
                <a:avLst/>
              </a:prstGeom>
            </p:spPr>
            <p:txBody>
              <a:bodyPr vert="horz" wrap="square" lIns="0" tIns="13335" rIns="0" bIns="0" rtlCol="0">
                <a:spAutoFit/>
              </a:bodyPr>
              <a:lstStyle/>
              <a:p>
                <a:pPr marL="12700" marR="5080">
                  <a:lnSpc>
                    <a:spcPct val="109600"/>
                  </a:lnSpc>
                  <a:spcBef>
                    <a:spcPts val="105"/>
                  </a:spcBef>
                </a:pPr>
                <a:r>
                  <a:rPr lang="en-GB" sz="1000" spc="-20" dirty="0">
                    <a:latin typeface="Calibri"/>
                    <a:cs typeface="Calibri"/>
                  </a:rPr>
                  <a:t>We will compare and contrast characters from stories, including figures  from the past. Through our topic we will learn about our senses, describing what we can see, hear and feel.</a:t>
                </a: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87" name="Group 86">
              <a:extLst>
                <a:ext uri="{FF2B5EF4-FFF2-40B4-BE49-F238E27FC236}">
                  <a16:creationId xmlns:a16="http://schemas.microsoft.com/office/drawing/2014/main" id="{5DE10F3D-6BE0-4D0E-98DA-B12233D5364A}"/>
                </a:ext>
              </a:extLst>
            </p:cNvPr>
            <p:cNvGrpSpPr/>
            <p:nvPr/>
          </p:nvGrpSpPr>
          <p:grpSpPr>
            <a:xfrm>
              <a:off x="3281054" y="5886482"/>
              <a:ext cx="2301041" cy="2243373"/>
              <a:chOff x="4298950" y="4356100"/>
              <a:chExt cx="2079625" cy="2246036"/>
            </a:xfrm>
          </p:grpSpPr>
          <p:grpSp>
            <p:nvGrpSpPr>
              <p:cNvPr id="58" name="object 58"/>
              <p:cNvGrpSpPr/>
              <p:nvPr/>
            </p:nvGrpSpPr>
            <p:grpSpPr>
              <a:xfrm>
                <a:off x="4298950" y="4356100"/>
                <a:ext cx="2079625" cy="1566545"/>
                <a:chOff x="4298950" y="4356100"/>
                <a:chExt cx="2079625" cy="1566545"/>
              </a:xfrm>
              <a:solidFill>
                <a:schemeClr val="accent2">
                  <a:lumMod val="40000"/>
                  <a:lumOff val="60000"/>
                </a:schemeClr>
              </a:solidFill>
            </p:grpSpPr>
            <p:sp>
              <p:nvSpPr>
                <p:cNvPr id="59" name="object 59"/>
                <p:cNvSpPr/>
                <p:nvPr/>
              </p:nvSpPr>
              <p:spPr>
                <a:xfrm>
                  <a:off x="4305300" y="4362450"/>
                  <a:ext cx="2066925" cy="1553845"/>
                </a:xfrm>
                <a:custGeom>
                  <a:avLst/>
                  <a:gdLst/>
                  <a:ahLst/>
                  <a:cxnLst/>
                  <a:rect l="l" t="t" r="r" b="b"/>
                  <a:pathLst>
                    <a:path w="2066925" h="1553845">
                      <a:moveTo>
                        <a:pt x="2066925" y="0"/>
                      </a:moveTo>
                      <a:lnTo>
                        <a:pt x="258952" y="0"/>
                      </a:lnTo>
                      <a:lnTo>
                        <a:pt x="212409" y="4172"/>
                      </a:lnTo>
                      <a:lnTo>
                        <a:pt x="168601" y="16202"/>
                      </a:lnTo>
                      <a:lnTo>
                        <a:pt x="128260" y="35357"/>
                      </a:lnTo>
                      <a:lnTo>
                        <a:pt x="92118" y="60907"/>
                      </a:lnTo>
                      <a:lnTo>
                        <a:pt x="60907" y="92118"/>
                      </a:lnTo>
                      <a:lnTo>
                        <a:pt x="35357" y="128260"/>
                      </a:lnTo>
                      <a:lnTo>
                        <a:pt x="16202" y="168601"/>
                      </a:lnTo>
                      <a:lnTo>
                        <a:pt x="4172" y="212409"/>
                      </a:lnTo>
                      <a:lnTo>
                        <a:pt x="0" y="258952"/>
                      </a:lnTo>
                      <a:lnTo>
                        <a:pt x="0" y="1553845"/>
                      </a:lnTo>
                      <a:lnTo>
                        <a:pt x="1807972"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a:ln>
                  <a:solidFill>
                    <a:schemeClr val="accent2">
                      <a:lumMod val="50000"/>
                    </a:schemeClr>
                  </a:solidFill>
                </a:ln>
              </p:spPr>
              <p:txBody>
                <a:bodyPr wrap="square" lIns="0" tIns="0" rIns="0" bIns="0" rtlCol="0"/>
                <a:lstStyle/>
                <a:p>
                  <a:endParaRPr dirty="0"/>
                </a:p>
              </p:txBody>
            </p:sp>
            <p:sp>
              <p:nvSpPr>
                <p:cNvPr id="60" name="object 60"/>
                <p:cNvSpPr/>
                <p:nvPr/>
              </p:nvSpPr>
              <p:spPr>
                <a:xfrm>
                  <a:off x="4305300" y="4362450"/>
                  <a:ext cx="2066925" cy="1553845"/>
                </a:xfrm>
                <a:custGeom>
                  <a:avLst/>
                  <a:gdLst/>
                  <a:ahLst/>
                  <a:cxnLst/>
                  <a:rect l="l" t="t" r="r" b="b"/>
                  <a:pathLst>
                    <a:path w="2066925" h="1553845">
                      <a:moveTo>
                        <a:pt x="258952"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2" y="1553845"/>
                      </a:lnTo>
                      <a:lnTo>
                        <a:pt x="0" y="1553845"/>
                      </a:lnTo>
                      <a:lnTo>
                        <a:pt x="0" y="258952"/>
                      </a:lnTo>
                      <a:lnTo>
                        <a:pt x="4172" y="212409"/>
                      </a:lnTo>
                      <a:lnTo>
                        <a:pt x="16202" y="168601"/>
                      </a:lnTo>
                      <a:lnTo>
                        <a:pt x="35357" y="128260"/>
                      </a:lnTo>
                      <a:lnTo>
                        <a:pt x="60907" y="92118"/>
                      </a:lnTo>
                      <a:lnTo>
                        <a:pt x="92118" y="60907"/>
                      </a:lnTo>
                      <a:lnTo>
                        <a:pt x="128260" y="35357"/>
                      </a:lnTo>
                      <a:lnTo>
                        <a:pt x="168601" y="16202"/>
                      </a:lnTo>
                      <a:lnTo>
                        <a:pt x="212409" y="4172"/>
                      </a:lnTo>
                      <a:lnTo>
                        <a:pt x="258952" y="0"/>
                      </a:lnTo>
                      <a:close/>
                    </a:path>
                  </a:pathLst>
                </a:custGeom>
                <a:grpFill/>
                <a:ln w="12700">
                  <a:solidFill>
                    <a:schemeClr val="accent2">
                      <a:lumMod val="50000"/>
                    </a:schemeClr>
                  </a:solidFill>
                </a:ln>
              </p:spPr>
              <p:txBody>
                <a:bodyPr wrap="square" lIns="0" tIns="0" rIns="0" bIns="0" rtlCol="0"/>
                <a:lstStyle/>
                <a:p>
                  <a:endParaRPr dirty="0"/>
                </a:p>
              </p:txBody>
            </p:sp>
          </p:grpSp>
          <p:sp>
            <p:nvSpPr>
              <p:cNvPr id="61" name="object 61"/>
              <p:cNvSpPr txBox="1"/>
              <p:nvPr/>
            </p:nvSpPr>
            <p:spPr>
              <a:xfrm>
                <a:off x="5177077" y="4415002"/>
                <a:ext cx="1126490" cy="221476"/>
              </a:xfrm>
              <a:prstGeom prst="rect">
                <a:avLst/>
              </a:prstGeom>
              <a:solidFill>
                <a:schemeClr val="accent2">
                  <a:lumMod val="50000"/>
                </a:schemeClr>
              </a:solidFill>
            </p:spPr>
            <p:txBody>
              <a:bodyPr vert="horz" wrap="square" lIns="0" tIns="51435" rIns="0" bIns="0" rtlCol="0">
                <a:spAutoFit/>
              </a:bodyPr>
              <a:lstStyle/>
              <a:p>
                <a:pPr marL="685800">
                  <a:lnSpc>
                    <a:spcPct val="100000"/>
                  </a:lnSpc>
                  <a:spcBef>
                    <a:spcPts val="405"/>
                  </a:spcBef>
                </a:pPr>
                <a:r>
                  <a:rPr sz="1100" spc="-10" dirty="0">
                    <a:solidFill>
                      <a:srgbClr val="FFFFFF"/>
                    </a:solidFill>
                    <a:latin typeface="Calibri"/>
                    <a:cs typeface="Calibri"/>
                  </a:rPr>
                  <a:t>M</a:t>
                </a:r>
                <a:r>
                  <a:rPr lang="en-GB" sz="1100" spc="-10" dirty="0">
                    <a:solidFill>
                      <a:srgbClr val="FFFFFF"/>
                    </a:solidFill>
                    <a:latin typeface="Calibri"/>
                    <a:cs typeface="Calibri"/>
                  </a:rPr>
                  <a:t>aths</a:t>
                </a:r>
                <a:endParaRPr sz="1100" dirty="0">
                  <a:latin typeface="Calibri"/>
                  <a:cs typeface="Calibri"/>
                </a:endParaRPr>
              </a:p>
            </p:txBody>
          </p:sp>
          <p:sp>
            <p:nvSpPr>
              <p:cNvPr id="62" name="object 62"/>
              <p:cNvSpPr txBox="1"/>
              <p:nvPr/>
            </p:nvSpPr>
            <p:spPr>
              <a:xfrm>
                <a:off x="4354904" y="4683439"/>
                <a:ext cx="1998040" cy="1918697"/>
              </a:xfrm>
              <a:prstGeom prst="rect">
                <a:avLst/>
              </a:prstGeom>
            </p:spPr>
            <p:txBody>
              <a:bodyPr vert="horz" wrap="square" lIns="0" tIns="11430" rIns="0" bIns="0" rtlCol="0">
                <a:spAutoFit/>
              </a:bodyPr>
              <a:lstStyle/>
              <a:p>
                <a:pPr marL="12700" marR="5080">
                  <a:lnSpc>
                    <a:spcPct val="109800"/>
                  </a:lnSpc>
                  <a:spcBef>
                    <a:spcPts val="90"/>
                  </a:spcBef>
                </a:pPr>
                <a:r>
                  <a:rPr sz="1000" dirty="0">
                    <a:latin typeface="Calibri"/>
                    <a:cs typeface="Calibri"/>
                  </a:rPr>
                  <a:t>In</a:t>
                </a:r>
                <a:r>
                  <a:rPr sz="1000" spc="-15" dirty="0">
                    <a:latin typeface="Calibri"/>
                    <a:cs typeface="Calibri"/>
                  </a:rPr>
                  <a:t> </a:t>
                </a:r>
                <a:r>
                  <a:rPr lang="en-GB" sz="1000" spc="-15" dirty="0">
                    <a:latin typeface="Calibri"/>
                    <a:cs typeface="Calibri"/>
                  </a:rPr>
                  <a:t>Maths we will count beyond 10. We will complete practical activities to understand the ‘one more/one less than’ relationship between consecutive numbers. We will also develop our skills to automatically recall number bonds 0-10 and consolidate our understanding of place value.</a:t>
                </a:r>
                <a:endParaRPr lang="en-GB" sz="1000" dirty="0">
                  <a:latin typeface="Calibri"/>
                  <a:cs typeface="Calibri"/>
                </a:endParaRPr>
              </a:p>
              <a:p>
                <a:pPr marL="12700" marR="5080">
                  <a:lnSpc>
                    <a:spcPct val="109800"/>
                  </a:lnSpc>
                  <a:spcBef>
                    <a:spcPts val="90"/>
                  </a:spcBef>
                </a:pPr>
                <a:endParaRPr lang="en-GB" sz="1000" dirty="0">
                  <a:latin typeface="Calibri"/>
                  <a:cs typeface="Calibri"/>
                </a:endParaRPr>
              </a:p>
              <a:p>
                <a:pPr marL="12700" marR="5080">
                  <a:lnSpc>
                    <a:spcPct val="109800"/>
                  </a:lnSpc>
                  <a:spcBef>
                    <a:spcPts val="90"/>
                  </a:spcBef>
                </a:pPr>
                <a:endParaRPr lang="en-GB" sz="1000" dirty="0">
                  <a:latin typeface="Calibri"/>
                  <a:cs typeface="Calibri"/>
                </a:endParaRPr>
              </a:p>
              <a:p>
                <a:pPr marL="12700" marR="5080">
                  <a:lnSpc>
                    <a:spcPct val="109800"/>
                  </a:lnSpc>
                  <a:spcBef>
                    <a:spcPts val="90"/>
                  </a:spcBef>
                </a:pPr>
                <a:endParaRPr lang="en-GB" sz="1000" dirty="0">
                  <a:latin typeface="Calibri"/>
                  <a:cs typeface="Calibri"/>
                </a:endParaRPr>
              </a:p>
              <a:p>
                <a:pPr marL="12700" marR="5080">
                  <a:lnSpc>
                    <a:spcPct val="109800"/>
                  </a:lnSpc>
                  <a:spcBef>
                    <a:spcPts val="90"/>
                  </a:spcBef>
                </a:pPr>
                <a:endParaRPr sz="1000" dirty="0">
                  <a:latin typeface="Calibri"/>
                  <a:cs typeface="Calibri"/>
                </a:endParaRPr>
              </a:p>
            </p:txBody>
          </p:sp>
        </p:grpSp>
        <p:grpSp>
          <p:nvGrpSpPr>
            <p:cNvPr id="2" name="Group 1">
              <a:extLst>
                <a:ext uri="{FF2B5EF4-FFF2-40B4-BE49-F238E27FC236}">
                  <a16:creationId xmlns:a16="http://schemas.microsoft.com/office/drawing/2014/main" id="{7EE0EE62-208F-4BD7-A1C0-2CF25A8E572C}"/>
                </a:ext>
              </a:extLst>
            </p:cNvPr>
            <p:cNvGrpSpPr/>
            <p:nvPr/>
          </p:nvGrpSpPr>
          <p:grpSpPr>
            <a:xfrm>
              <a:off x="8222092" y="4341062"/>
              <a:ext cx="2285012" cy="1862926"/>
              <a:chOff x="30808" y="4352041"/>
              <a:chExt cx="2102792" cy="2000083"/>
            </a:xfrm>
          </p:grpSpPr>
          <p:grpSp>
            <p:nvGrpSpPr>
              <p:cNvPr id="77" name="object 77"/>
              <p:cNvGrpSpPr/>
              <p:nvPr/>
            </p:nvGrpSpPr>
            <p:grpSpPr>
              <a:xfrm>
                <a:off x="30808" y="4352041"/>
                <a:ext cx="2102792" cy="1564254"/>
                <a:chOff x="30808" y="4352041"/>
                <a:chExt cx="2102792" cy="1564254"/>
              </a:xfrm>
              <a:solidFill>
                <a:schemeClr val="accent2">
                  <a:lumMod val="40000"/>
                  <a:lumOff val="60000"/>
                </a:schemeClr>
              </a:solidFill>
            </p:grpSpPr>
            <p:sp>
              <p:nvSpPr>
                <p:cNvPr id="78" name="object 78"/>
                <p:cNvSpPr/>
                <p:nvPr/>
              </p:nvSpPr>
              <p:spPr>
                <a:xfrm>
                  <a:off x="66675" y="4362450"/>
                  <a:ext cx="2066925" cy="1553845"/>
                </a:xfrm>
                <a:custGeom>
                  <a:avLst/>
                  <a:gdLst/>
                  <a:ahLst/>
                  <a:cxnLst/>
                  <a:rect l="l" t="t" r="r" b="b"/>
                  <a:pathLst>
                    <a:path w="2066925" h="1553845">
                      <a:moveTo>
                        <a:pt x="2066925" y="0"/>
                      </a:moveTo>
                      <a:lnTo>
                        <a:pt x="258978" y="0"/>
                      </a:lnTo>
                      <a:lnTo>
                        <a:pt x="212427" y="4172"/>
                      </a:lnTo>
                      <a:lnTo>
                        <a:pt x="168613" y="16202"/>
                      </a:lnTo>
                      <a:lnTo>
                        <a:pt x="128268" y="35357"/>
                      </a:lnTo>
                      <a:lnTo>
                        <a:pt x="92122" y="60907"/>
                      </a:lnTo>
                      <a:lnTo>
                        <a:pt x="60909" y="92118"/>
                      </a:lnTo>
                      <a:lnTo>
                        <a:pt x="35358" y="128260"/>
                      </a:lnTo>
                      <a:lnTo>
                        <a:pt x="16202" y="168601"/>
                      </a:lnTo>
                      <a:lnTo>
                        <a:pt x="4172" y="212409"/>
                      </a:lnTo>
                      <a:lnTo>
                        <a:pt x="0" y="258952"/>
                      </a:lnTo>
                      <a:lnTo>
                        <a:pt x="0" y="1553845"/>
                      </a:lnTo>
                      <a:lnTo>
                        <a:pt x="1807972"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a:ln>
                  <a:solidFill>
                    <a:schemeClr val="accent2">
                      <a:lumMod val="50000"/>
                    </a:schemeClr>
                  </a:solidFill>
                </a:ln>
              </p:spPr>
              <p:txBody>
                <a:bodyPr wrap="square" lIns="0" tIns="0" rIns="0" bIns="0" rtlCol="0"/>
                <a:lstStyle/>
                <a:p>
                  <a:endParaRPr dirty="0"/>
                </a:p>
              </p:txBody>
            </p:sp>
            <p:sp>
              <p:nvSpPr>
                <p:cNvPr id="79" name="object 79"/>
                <p:cNvSpPr/>
                <p:nvPr/>
              </p:nvSpPr>
              <p:spPr>
                <a:xfrm>
                  <a:off x="30808" y="4352041"/>
                  <a:ext cx="2066925" cy="1553845"/>
                </a:xfrm>
                <a:custGeom>
                  <a:avLst/>
                  <a:gdLst/>
                  <a:ahLst/>
                  <a:cxnLst/>
                  <a:rect l="l" t="t" r="r" b="b"/>
                  <a:pathLst>
                    <a:path w="2066925" h="1553845">
                      <a:moveTo>
                        <a:pt x="258978"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2" y="1553845"/>
                      </a:lnTo>
                      <a:lnTo>
                        <a:pt x="0" y="1553845"/>
                      </a:lnTo>
                      <a:lnTo>
                        <a:pt x="0" y="258952"/>
                      </a:lnTo>
                      <a:lnTo>
                        <a:pt x="4172" y="212409"/>
                      </a:lnTo>
                      <a:lnTo>
                        <a:pt x="16202" y="168601"/>
                      </a:lnTo>
                      <a:lnTo>
                        <a:pt x="35358" y="128260"/>
                      </a:lnTo>
                      <a:lnTo>
                        <a:pt x="60909" y="92118"/>
                      </a:lnTo>
                      <a:lnTo>
                        <a:pt x="92122" y="60907"/>
                      </a:lnTo>
                      <a:lnTo>
                        <a:pt x="128268" y="35357"/>
                      </a:lnTo>
                      <a:lnTo>
                        <a:pt x="168613" y="16202"/>
                      </a:lnTo>
                      <a:lnTo>
                        <a:pt x="212427" y="4172"/>
                      </a:lnTo>
                      <a:lnTo>
                        <a:pt x="258978" y="0"/>
                      </a:lnTo>
                      <a:close/>
                    </a:path>
                  </a:pathLst>
                </a:custGeom>
                <a:grpFill/>
                <a:ln w="12700">
                  <a:solidFill>
                    <a:schemeClr val="accent2">
                      <a:lumMod val="50000"/>
                    </a:schemeClr>
                  </a:solidFill>
                </a:ln>
              </p:spPr>
              <p:txBody>
                <a:bodyPr wrap="square" lIns="0" tIns="0" rIns="0" bIns="0" rtlCol="0"/>
                <a:lstStyle/>
                <a:p>
                  <a:r>
                    <a:rPr lang="en-GB" dirty="0"/>
                    <a:t> </a:t>
                  </a:r>
                  <a:endParaRPr dirty="0"/>
                </a:p>
              </p:txBody>
            </p:sp>
          </p:grpSp>
          <p:sp>
            <p:nvSpPr>
              <p:cNvPr id="80" name="object 80"/>
              <p:cNvSpPr txBox="1"/>
              <p:nvPr/>
            </p:nvSpPr>
            <p:spPr>
              <a:xfrm>
                <a:off x="622300" y="4415002"/>
                <a:ext cx="1467624" cy="421306"/>
              </a:xfrm>
              <a:prstGeom prst="rect">
                <a:avLst/>
              </a:prstGeom>
              <a:solidFill>
                <a:schemeClr val="accent2">
                  <a:lumMod val="50000"/>
                </a:schemeClr>
              </a:solidFill>
            </p:spPr>
            <p:txBody>
              <a:bodyPr vert="horz" wrap="square" lIns="0" tIns="53340" rIns="0" bIns="0" rtlCol="0">
                <a:spAutoFit/>
              </a:bodyPr>
              <a:lstStyle/>
              <a:p>
                <a:pPr marL="154940" algn="r">
                  <a:lnSpc>
                    <a:spcPct val="100000"/>
                  </a:lnSpc>
                  <a:spcBef>
                    <a:spcPts val="420"/>
                  </a:spcBef>
                </a:pPr>
                <a:r>
                  <a:rPr lang="en-GB" sz="1100" dirty="0">
                    <a:solidFill>
                      <a:srgbClr val="FFFFFF"/>
                    </a:solidFill>
                    <a:latin typeface="Calibri"/>
                    <a:cs typeface="Calibri"/>
                  </a:rPr>
                  <a:t>Expressive  Arts and Design</a:t>
                </a:r>
                <a:endParaRPr sz="1100" dirty="0">
                  <a:latin typeface="Calibri"/>
                  <a:cs typeface="Calibri"/>
                </a:endParaRPr>
              </a:p>
            </p:txBody>
          </p:sp>
          <p:sp>
            <p:nvSpPr>
              <p:cNvPr id="81" name="object 81"/>
              <p:cNvSpPr txBox="1"/>
              <p:nvPr/>
            </p:nvSpPr>
            <p:spPr>
              <a:xfrm>
                <a:off x="38584" y="4853594"/>
                <a:ext cx="2067773" cy="1498530"/>
              </a:xfrm>
              <a:prstGeom prst="rect">
                <a:avLst/>
              </a:prstGeom>
            </p:spPr>
            <p:txBody>
              <a:bodyPr vert="horz" wrap="square" lIns="0" tIns="11430" rIns="0" bIns="0" rtlCol="0">
                <a:spAutoFit/>
              </a:bodyPr>
              <a:lstStyle/>
              <a:p>
                <a:pPr marL="12700" marR="5080">
                  <a:lnSpc>
                    <a:spcPct val="109800"/>
                  </a:lnSpc>
                  <a:spcBef>
                    <a:spcPts val="90"/>
                  </a:spcBef>
                </a:pPr>
                <a:r>
                  <a:rPr lang="en-GB" sz="1000" dirty="0">
                    <a:latin typeface="Calibri"/>
                    <a:cs typeface="Calibri"/>
                  </a:rPr>
                  <a:t>We will be using our artist study on Alexander Calder to return to and build on previous learning, refining ideas and developing their ability to represent them. We will also be learning about kinetic art.</a:t>
                </a:r>
                <a:endParaRPr lang="en-GB" sz="1000" b="1" spc="-10" dirty="0">
                  <a:latin typeface="Calibri"/>
                  <a:cs typeface="Calibri"/>
                </a:endParaRP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sz="1000" dirty="0">
                  <a:latin typeface="Calibri"/>
                  <a:cs typeface="Calibri"/>
                </a:endParaRPr>
              </a:p>
            </p:txBody>
          </p:sp>
        </p:grpSp>
        <p:grpSp>
          <p:nvGrpSpPr>
            <p:cNvPr id="96" name="Group 95">
              <a:extLst>
                <a:ext uri="{FF2B5EF4-FFF2-40B4-BE49-F238E27FC236}">
                  <a16:creationId xmlns:a16="http://schemas.microsoft.com/office/drawing/2014/main" id="{1A118F0C-4F0F-48EF-9737-C24DC61EC92F}"/>
                </a:ext>
              </a:extLst>
            </p:cNvPr>
            <p:cNvGrpSpPr/>
            <p:nvPr/>
          </p:nvGrpSpPr>
          <p:grpSpPr>
            <a:xfrm>
              <a:off x="8235812" y="5892706"/>
              <a:ext cx="2232316" cy="1900519"/>
              <a:chOff x="8526780" y="4297679"/>
              <a:chExt cx="2066289" cy="1940243"/>
            </a:xfrm>
          </p:grpSpPr>
          <p:sp>
            <p:nvSpPr>
              <p:cNvPr id="83" name="object 83"/>
              <p:cNvSpPr/>
              <p:nvPr/>
            </p:nvSpPr>
            <p:spPr>
              <a:xfrm>
                <a:off x="8526780" y="4297679"/>
                <a:ext cx="2066289" cy="1553845"/>
              </a:xfrm>
              <a:custGeom>
                <a:avLst/>
                <a:gdLst/>
                <a:ahLst/>
                <a:cxnLst/>
                <a:rect l="l" t="t" r="r" b="b"/>
                <a:pathLst>
                  <a:path w="2066290" h="1553845">
                    <a:moveTo>
                      <a:pt x="2066290" y="0"/>
                    </a:moveTo>
                    <a:lnTo>
                      <a:pt x="258952" y="0"/>
                    </a:lnTo>
                    <a:lnTo>
                      <a:pt x="212409" y="4172"/>
                    </a:lnTo>
                    <a:lnTo>
                      <a:pt x="168601" y="16202"/>
                    </a:lnTo>
                    <a:lnTo>
                      <a:pt x="128260" y="35357"/>
                    </a:lnTo>
                    <a:lnTo>
                      <a:pt x="92118" y="60907"/>
                    </a:lnTo>
                    <a:lnTo>
                      <a:pt x="60907" y="92118"/>
                    </a:lnTo>
                    <a:lnTo>
                      <a:pt x="35357" y="128260"/>
                    </a:lnTo>
                    <a:lnTo>
                      <a:pt x="16202" y="168601"/>
                    </a:lnTo>
                    <a:lnTo>
                      <a:pt x="4172" y="212409"/>
                    </a:lnTo>
                    <a:lnTo>
                      <a:pt x="0" y="258953"/>
                    </a:lnTo>
                    <a:lnTo>
                      <a:pt x="0" y="1553845"/>
                    </a:lnTo>
                    <a:lnTo>
                      <a:pt x="1807337" y="1553845"/>
                    </a:lnTo>
                    <a:lnTo>
                      <a:pt x="1853880" y="1549672"/>
                    </a:lnTo>
                    <a:lnTo>
                      <a:pt x="1897688" y="1537642"/>
                    </a:lnTo>
                    <a:lnTo>
                      <a:pt x="1938029" y="1518487"/>
                    </a:lnTo>
                    <a:lnTo>
                      <a:pt x="1974171" y="1492937"/>
                    </a:lnTo>
                    <a:lnTo>
                      <a:pt x="2005382" y="1461726"/>
                    </a:lnTo>
                    <a:lnTo>
                      <a:pt x="2030932" y="1425584"/>
                    </a:lnTo>
                    <a:lnTo>
                      <a:pt x="2050087" y="1385243"/>
                    </a:lnTo>
                    <a:lnTo>
                      <a:pt x="2062117" y="1341435"/>
                    </a:lnTo>
                    <a:lnTo>
                      <a:pt x="2066290" y="1294892"/>
                    </a:lnTo>
                    <a:lnTo>
                      <a:pt x="2066290" y="0"/>
                    </a:lnTo>
                    <a:close/>
                  </a:path>
                </a:pathLst>
              </a:custGeom>
              <a:solidFill>
                <a:schemeClr val="accent2">
                  <a:lumMod val="40000"/>
                  <a:lumOff val="60000"/>
                </a:schemeClr>
              </a:solidFill>
              <a:ln>
                <a:solidFill>
                  <a:schemeClr val="accent2">
                    <a:lumMod val="50000"/>
                  </a:schemeClr>
                </a:solidFill>
              </a:ln>
            </p:spPr>
            <p:txBody>
              <a:bodyPr wrap="square" lIns="0" tIns="0" rIns="0" bIns="0" rtlCol="0"/>
              <a:lstStyle/>
              <a:p>
                <a:endParaRPr dirty="0"/>
              </a:p>
            </p:txBody>
          </p:sp>
          <p:sp>
            <p:nvSpPr>
              <p:cNvPr id="85" name="object 85"/>
              <p:cNvSpPr txBox="1"/>
              <p:nvPr/>
            </p:nvSpPr>
            <p:spPr>
              <a:xfrm>
                <a:off x="8777959" y="4361667"/>
                <a:ext cx="1734846" cy="226492"/>
              </a:xfrm>
              <a:prstGeom prst="rect">
                <a:avLst/>
              </a:prstGeom>
              <a:solidFill>
                <a:schemeClr val="accent2">
                  <a:lumMod val="50000"/>
                </a:schemeClr>
              </a:solidFill>
            </p:spPr>
            <p:txBody>
              <a:bodyPr vert="horz" wrap="square" lIns="0" tIns="52069" rIns="0" bIns="0" rtlCol="0">
                <a:spAutoFit/>
              </a:bodyPr>
              <a:lstStyle/>
              <a:p>
                <a:pPr marL="732155">
                  <a:lnSpc>
                    <a:spcPct val="100000"/>
                  </a:lnSpc>
                  <a:spcBef>
                    <a:spcPts val="409"/>
                  </a:spcBef>
                </a:pPr>
                <a:r>
                  <a:rPr lang="en-GB" sz="1100" spc="-20" dirty="0">
                    <a:solidFill>
                      <a:srgbClr val="FFFFFF"/>
                    </a:solidFill>
                    <a:latin typeface="Calibri"/>
                    <a:cs typeface="Calibri"/>
                  </a:rPr>
                  <a:t>Religious Education </a:t>
                </a:r>
                <a:endParaRPr sz="1100" dirty="0">
                  <a:latin typeface="Calibri"/>
                  <a:cs typeface="Calibri"/>
                </a:endParaRPr>
              </a:p>
            </p:txBody>
          </p:sp>
          <p:sp>
            <p:nvSpPr>
              <p:cNvPr id="86" name="object 86"/>
              <p:cNvSpPr txBox="1"/>
              <p:nvPr/>
            </p:nvSpPr>
            <p:spPr>
              <a:xfrm>
                <a:off x="8658606" y="4625111"/>
                <a:ext cx="1854200" cy="1612811"/>
              </a:xfrm>
              <a:prstGeom prst="rect">
                <a:avLst/>
              </a:prstGeom>
            </p:spPr>
            <p:txBody>
              <a:bodyPr vert="horz" wrap="square" lIns="0" tIns="13335" rIns="0" bIns="0" rtlCol="0">
                <a:spAutoFit/>
              </a:bodyPr>
              <a:lstStyle/>
              <a:p>
                <a:pPr marL="12700" marR="5080">
                  <a:lnSpc>
                    <a:spcPct val="109600"/>
                  </a:lnSpc>
                  <a:spcBef>
                    <a:spcPts val="105"/>
                  </a:spcBef>
                </a:pPr>
                <a:r>
                  <a:rPr sz="1000" dirty="0">
                    <a:latin typeface="Calibri"/>
                    <a:cs typeface="Calibri"/>
                  </a:rPr>
                  <a:t>In</a:t>
                </a:r>
                <a:r>
                  <a:rPr sz="1000" spc="-20" dirty="0">
                    <a:latin typeface="Calibri"/>
                    <a:cs typeface="Calibri"/>
                  </a:rPr>
                  <a:t> </a:t>
                </a:r>
                <a:r>
                  <a:rPr lang="en-GB" sz="1000" spc="-20" dirty="0">
                    <a:latin typeface="Calibri"/>
                    <a:cs typeface="Calibri"/>
                  </a:rPr>
                  <a:t>Religious Education we will be learning about a range of Bible stories We will develop our skills to recognise that people have different beliefs and celebrate special times in different ways</a:t>
                </a: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sp>
          <p:nvSpPr>
            <p:cNvPr id="93" name="Rectangle: Rounded Corners 92">
              <a:extLst>
                <a:ext uri="{FF2B5EF4-FFF2-40B4-BE49-F238E27FC236}">
                  <a16:creationId xmlns:a16="http://schemas.microsoft.com/office/drawing/2014/main" id="{B54D9C16-CA4C-483D-9DD7-B539DB6A612E}"/>
                </a:ext>
              </a:extLst>
            </p:cNvPr>
            <p:cNvSpPr/>
            <p:nvPr/>
          </p:nvSpPr>
          <p:spPr>
            <a:xfrm>
              <a:off x="147604" y="197991"/>
              <a:ext cx="3104065" cy="1196585"/>
            </a:xfrm>
            <a:prstGeom prst="roundRect">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2">
                    <a:lumMod val="50000"/>
                  </a:schemeClr>
                </a:solidFill>
              </a:endParaRPr>
            </a:p>
          </p:txBody>
        </p:sp>
        <p:grpSp>
          <p:nvGrpSpPr>
            <p:cNvPr id="105" name="Group 104">
              <a:extLst>
                <a:ext uri="{FF2B5EF4-FFF2-40B4-BE49-F238E27FC236}">
                  <a16:creationId xmlns:a16="http://schemas.microsoft.com/office/drawing/2014/main" id="{E0DE0FE8-6BE8-4B90-9B0F-53364BE48442}"/>
                </a:ext>
              </a:extLst>
            </p:cNvPr>
            <p:cNvGrpSpPr/>
            <p:nvPr/>
          </p:nvGrpSpPr>
          <p:grpSpPr>
            <a:xfrm>
              <a:off x="659472" y="4399878"/>
              <a:ext cx="2347595" cy="1404620"/>
              <a:chOff x="5449570" y="2866390"/>
              <a:chExt cx="2347595" cy="1404620"/>
            </a:xfrm>
          </p:grpSpPr>
          <p:grpSp>
            <p:nvGrpSpPr>
              <p:cNvPr id="106" name="object 24">
                <a:extLst>
                  <a:ext uri="{FF2B5EF4-FFF2-40B4-BE49-F238E27FC236}">
                    <a16:creationId xmlns:a16="http://schemas.microsoft.com/office/drawing/2014/main" id="{0F8630BA-82C0-4C47-869C-17E3E819B3DD}"/>
                  </a:ext>
                </a:extLst>
              </p:cNvPr>
              <p:cNvGrpSpPr/>
              <p:nvPr/>
            </p:nvGrpSpPr>
            <p:grpSpPr>
              <a:xfrm>
                <a:off x="5449570" y="2866390"/>
                <a:ext cx="2347595" cy="1404620"/>
                <a:chOff x="5449570" y="2866390"/>
                <a:chExt cx="2347595" cy="1404620"/>
              </a:xfrm>
              <a:solidFill>
                <a:schemeClr val="accent2">
                  <a:lumMod val="40000"/>
                  <a:lumOff val="60000"/>
                </a:schemeClr>
              </a:solidFill>
            </p:grpSpPr>
            <p:sp>
              <p:nvSpPr>
                <p:cNvPr id="109" name="object 25">
                  <a:extLst>
                    <a:ext uri="{FF2B5EF4-FFF2-40B4-BE49-F238E27FC236}">
                      <a16:creationId xmlns:a16="http://schemas.microsoft.com/office/drawing/2014/main" id="{99632E38-AE83-4CFD-B5B4-A202F4EF50BB}"/>
                    </a:ext>
                  </a:extLst>
                </p:cNvPr>
                <p:cNvSpPr/>
                <p:nvPr/>
              </p:nvSpPr>
              <p:spPr>
                <a:xfrm>
                  <a:off x="5455920" y="2872740"/>
                  <a:ext cx="2334895" cy="1391920"/>
                </a:xfrm>
                <a:custGeom>
                  <a:avLst/>
                  <a:gdLst/>
                  <a:ahLst/>
                  <a:cxnLst/>
                  <a:rect l="l" t="t" r="r" b="b"/>
                  <a:pathLst>
                    <a:path w="2334895" h="1391920">
                      <a:moveTo>
                        <a:pt x="2334895" y="0"/>
                      </a:moveTo>
                      <a:lnTo>
                        <a:pt x="232028" y="0"/>
                      </a:lnTo>
                      <a:lnTo>
                        <a:pt x="185267" y="4714"/>
                      </a:lnTo>
                      <a:lnTo>
                        <a:pt x="141714" y="18234"/>
                      </a:lnTo>
                      <a:lnTo>
                        <a:pt x="102300" y="39627"/>
                      </a:lnTo>
                      <a:lnTo>
                        <a:pt x="67960" y="67960"/>
                      </a:lnTo>
                      <a:lnTo>
                        <a:pt x="39627" y="102300"/>
                      </a:lnTo>
                      <a:lnTo>
                        <a:pt x="18234" y="141714"/>
                      </a:lnTo>
                      <a:lnTo>
                        <a:pt x="4714" y="185267"/>
                      </a:lnTo>
                      <a:lnTo>
                        <a:pt x="0" y="232028"/>
                      </a:lnTo>
                      <a:lnTo>
                        <a:pt x="0" y="1391920"/>
                      </a:lnTo>
                      <a:lnTo>
                        <a:pt x="2102865" y="1391920"/>
                      </a:lnTo>
                      <a:lnTo>
                        <a:pt x="2149627" y="1387205"/>
                      </a:lnTo>
                      <a:lnTo>
                        <a:pt x="2193180" y="1373685"/>
                      </a:lnTo>
                      <a:lnTo>
                        <a:pt x="2232594" y="1352292"/>
                      </a:lnTo>
                      <a:lnTo>
                        <a:pt x="2266934" y="1323959"/>
                      </a:lnTo>
                      <a:lnTo>
                        <a:pt x="2295267" y="1289619"/>
                      </a:lnTo>
                      <a:lnTo>
                        <a:pt x="2316660" y="1250205"/>
                      </a:lnTo>
                      <a:lnTo>
                        <a:pt x="2330180" y="1206652"/>
                      </a:lnTo>
                      <a:lnTo>
                        <a:pt x="2334895" y="1159890"/>
                      </a:lnTo>
                      <a:lnTo>
                        <a:pt x="2334895" y="0"/>
                      </a:lnTo>
                      <a:close/>
                    </a:path>
                  </a:pathLst>
                </a:custGeom>
                <a:grpFill/>
                <a:ln>
                  <a:solidFill>
                    <a:schemeClr val="accent2">
                      <a:lumMod val="50000"/>
                    </a:schemeClr>
                  </a:solidFill>
                </a:ln>
              </p:spPr>
              <p:txBody>
                <a:bodyPr wrap="square" lIns="0" tIns="0" rIns="0" bIns="0" rtlCol="0"/>
                <a:lstStyle/>
                <a:p>
                  <a:endParaRPr dirty="0"/>
                </a:p>
              </p:txBody>
            </p:sp>
            <p:sp>
              <p:nvSpPr>
                <p:cNvPr id="110" name="object 26">
                  <a:extLst>
                    <a:ext uri="{FF2B5EF4-FFF2-40B4-BE49-F238E27FC236}">
                      <a16:creationId xmlns:a16="http://schemas.microsoft.com/office/drawing/2014/main" id="{D61BD57D-A26C-49B5-A2DC-1EC5FE34F75D}"/>
                    </a:ext>
                  </a:extLst>
                </p:cNvPr>
                <p:cNvSpPr/>
                <p:nvPr/>
              </p:nvSpPr>
              <p:spPr>
                <a:xfrm>
                  <a:off x="5455920" y="2872740"/>
                  <a:ext cx="2334895" cy="1391920"/>
                </a:xfrm>
                <a:custGeom>
                  <a:avLst/>
                  <a:gdLst/>
                  <a:ahLst/>
                  <a:cxnLst/>
                  <a:rect l="l" t="t" r="r" b="b"/>
                  <a:pathLst>
                    <a:path w="2334895" h="1391920">
                      <a:moveTo>
                        <a:pt x="232028" y="0"/>
                      </a:moveTo>
                      <a:lnTo>
                        <a:pt x="2334895" y="0"/>
                      </a:lnTo>
                      <a:lnTo>
                        <a:pt x="2334895" y="1159890"/>
                      </a:lnTo>
                      <a:lnTo>
                        <a:pt x="2330180" y="1206652"/>
                      </a:lnTo>
                      <a:lnTo>
                        <a:pt x="2316660" y="1250205"/>
                      </a:lnTo>
                      <a:lnTo>
                        <a:pt x="2295267" y="1289619"/>
                      </a:lnTo>
                      <a:lnTo>
                        <a:pt x="2266934" y="1323959"/>
                      </a:lnTo>
                      <a:lnTo>
                        <a:pt x="2232594" y="1352292"/>
                      </a:lnTo>
                      <a:lnTo>
                        <a:pt x="2193180" y="1373685"/>
                      </a:lnTo>
                      <a:lnTo>
                        <a:pt x="2149627" y="1387205"/>
                      </a:lnTo>
                      <a:lnTo>
                        <a:pt x="2102865" y="1391920"/>
                      </a:lnTo>
                      <a:lnTo>
                        <a:pt x="0" y="1391920"/>
                      </a:lnTo>
                      <a:lnTo>
                        <a:pt x="0" y="232028"/>
                      </a:lnTo>
                      <a:lnTo>
                        <a:pt x="4714" y="185267"/>
                      </a:lnTo>
                      <a:lnTo>
                        <a:pt x="18234" y="141714"/>
                      </a:lnTo>
                      <a:lnTo>
                        <a:pt x="39627" y="102300"/>
                      </a:lnTo>
                      <a:lnTo>
                        <a:pt x="67960" y="67960"/>
                      </a:lnTo>
                      <a:lnTo>
                        <a:pt x="102300" y="39627"/>
                      </a:lnTo>
                      <a:lnTo>
                        <a:pt x="141714" y="18234"/>
                      </a:lnTo>
                      <a:lnTo>
                        <a:pt x="185267" y="4714"/>
                      </a:lnTo>
                      <a:lnTo>
                        <a:pt x="232028" y="0"/>
                      </a:lnTo>
                      <a:close/>
                    </a:path>
                  </a:pathLst>
                </a:custGeom>
                <a:grpFill/>
                <a:ln w="12700">
                  <a:solidFill>
                    <a:schemeClr val="accent2">
                      <a:lumMod val="50000"/>
                    </a:schemeClr>
                  </a:solidFill>
                </a:ln>
              </p:spPr>
              <p:txBody>
                <a:bodyPr wrap="square" lIns="0" tIns="0" rIns="0" bIns="0" rtlCol="0"/>
                <a:lstStyle/>
                <a:p>
                  <a:endParaRPr lang="en-GB" dirty="0"/>
                </a:p>
                <a:p>
                  <a:endParaRPr lang="en-GB" dirty="0"/>
                </a:p>
                <a:p>
                  <a:endParaRPr lang="en-GB" dirty="0"/>
                </a:p>
                <a:p>
                  <a:endParaRPr lang="en-GB" dirty="0"/>
                </a:p>
                <a:p>
                  <a:endParaRPr lang="en-GB" dirty="0"/>
                </a:p>
                <a:p>
                  <a:endParaRPr dirty="0"/>
                </a:p>
              </p:txBody>
            </p:sp>
          </p:grpSp>
          <p:sp>
            <p:nvSpPr>
              <p:cNvPr id="107" name="object 27">
                <a:extLst>
                  <a:ext uri="{FF2B5EF4-FFF2-40B4-BE49-F238E27FC236}">
                    <a16:creationId xmlns:a16="http://schemas.microsoft.com/office/drawing/2014/main" id="{074F6480-BFC8-4D2A-B3A5-F2946019EE2C}"/>
                  </a:ext>
                </a:extLst>
              </p:cNvPr>
              <p:cNvSpPr txBox="1"/>
              <p:nvPr/>
            </p:nvSpPr>
            <p:spPr>
              <a:xfrm>
                <a:off x="5869598" y="2923565"/>
                <a:ext cx="1872449" cy="391132"/>
              </a:xfrm>
              <a:prstGeom prst="rect">
                <a:avLst/>
              </a:prstGeom>
              <a:solidFill>
                <a:schemeClr val="accent2">
                  <a:lumMod val="50000"/>
                </a:schemeClr>
              </a:solidFill>
            </p:spPr>
            <p:txBody>
              <a:bodyPr vert="horz" wrap="square" lIns="0" tIns="52069" rIns="0" bIns="0" rtlCol="0">
                <a:spAutoFit/>
              </a:bodyPr>
              <a:lstStyle/>
              <a:p>
                <a:pPr marR="94615" algn="r">
                  <a:lnSpc>
                    <a:spcPct val="100000"/>
                  </a:lnSpc>
                  <a:spcBef>
                    <a:spcPts val="409"/>
                  </a:spcBef>
                </a:pPr>
                <a:r>
                  <a:rPr lang="en-GB" sz="1100" spc="-25" dirty="0">
                    <a:solidFill>
                      <a:srgbClr val="FFFFFF"/>
                    </a:solidFill>
                    <a:latin typeface="Calibri"/>
                    <a:cs typeface="Calibri"/>
                  </a:rPr>
                  <a:t>Personal, Social and Emotional Development</a:t>
                </a:r>
                <a:endParaRPr sz="1100" dirty="0">
                  <a:latin typeface="Calibri"/>
                  <a:cs typeface="Calibri"/>
                </a:endParaRPr>
              </a:p>
            </p:txBody>
          </p:sp>
        </p:grpSp>
        <p:sp>
          <p:nvSpPr>
            <p:cNvPr id="111" name="Rectangle: Rounded Corners 110">
              <a:extLst>
                <a:ext uri="{FF2B5EF4-FFF2-40B4-BE49-F238E27FC236}">
                  <a16:creationId xmlns:a16="http://schemas.microsoft.com/office/drawing/2014/main" id="{0B5863E5-EF73-4E96-AB2B-AA9CA04B0EEB}"/>
                </a:ext>
              </a:extLst>
            </p:cNvPr>
            <p:cNvSpPr/>
            <p:nvPr/>
          </p:nvSpPr>
          <p:spPr>
            <a:xfrm>
              <a:off x="128646" y="1511970"/>
              <a:ext cx="3104065" cy="1260896"/>
            </a:xfrm>
            <a:prstGeom prst="roundRect">
              <a:avLst/>
            </a:prstGeom>
            <a:solidFill>
              <a:schemeClr val="accent2">
                <a:lumMod val="5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Topaz</a:t>
              </a:r>
            </a:p>
            <a:p>
              <a:pPr algn="ctr"/>
              <a:r>
                <a:rPr lang="en-GB" dirty="0">
                  <a:solidFill>
                    <a:schemeClr val="bg1"/>
                  </a:solidFill>
                </a:rPr>
                <a:t>Reception</a:t>
              </a:r>
            </a:p>
            <a:p>
              <a:pPr algn="ctr"/>
              <a:r>
                <a:rPr lang="en-GB" dirty="0">
                  <a:solidFill>
                    <a:schemeClr val="bg1"/>
                  </a:solidFill>
                </a:rPr>
                <a:t>Spring Term 1</a:t>
              </a:r>
            </a:p>
          </p:txBody>
        </p:sp>
        <p:pic>
          <p:nvPicPr>
            <p:cNvPr id="112" name="Picture 111">
              <a:extLst>
                <a:ext uri="{FF2B5EF4-FFF2-40B4-BE49-F238E27FC236}">
                  <a16:creationId xmlns:a16="http://schemas.microsoft.com/office/drawing/2014/main" id="{0EF87405-6528-4D3B-B55C-E4307020E5C3}"/>
                </a:ext>
              </a:extLst>
            </p:cNvPr>
            <p:cNvPicPr/>
            <p:nvPr/>
          </p:nvPicPr>
          <p:blipFill rotWithShape="1">
            <a:blip r:embed="rId2" cstate="print">
              <a:extLst>
                <a:ext uri="{28A0092B-C50C-407E-A947-70E740481C1C}">
                  <a14:useLocalDpi xmlns:a14="http://schemas.microsoft.com/office/drawing/2010/main" val="0"/>
                </a:ext>
              </a:extLst>
            </a:blip>
            <a:srcRect l="39834" t="23824" r="38411" b="41361"/>
            <a:stretch/>
          </p:blipFill>
          <p:spPr bwMode="auto">
            <a:xfrm>
              <a:off x="991893" y="243220"/>
              <a:ext cx="1078207" cy="1017226"/>
            </a:xfrm>
            <a:prstGeom prst="rect">
              <a:avLst/>
            </a:prstGeom>
            <a:noFill/>
            <a:ln>
              <a:noFill/>
            </a:ln>
            <a:extLst>
              <a:ext uri="{53640926-AAD7-44D8-BBD7-CCE9431645EC}">
                <a14:shadowObscured xmlns:a14="http://schemas.microsoft.com/office/drawing/2010/main"/>
              </a:ext>
            </a:extLst>
          </p:spPr>
        </p:pic>
        <p:sp>
          <p:nvSpPr>
            <p:cNvPr id="11" name="Rectangle 10">
              <a:extLst>
                <a:ext uri="{FF2B5EF4-FFF2-40B4-BE49-F238E27FC236}">
                  <a16:creationId xmlns:a16="http://schemas.microsoft.com/office/drawing/2014/main" id="{132E97FE-95E3-4503-BF0F-697F8590C879}"/>
                </a:ext>
              </a:extLst>
            </p:cNvPr>
            <p:cNvSpPr/>
            <p:nvPr/>
          </p:nvSpPr>
          <p:spPr>
            <a:xfrm>
              <a:off x="1612900" y="2905642"/>
              <a:ext cx="1291676" cy="211384"/>
            </a:xfrm>
            <a:prstGeom prst="rect">
              <a:avLst/>
            </a:prstGeom>
            <a:solidFill>
              <a:srgbClr val="6D19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1100" dirty="0"/>
                <a:t>Our Topic</a:t>
              </a:r>
            </a:p>
          </p:txBody>
        </p:sp>
        <p:sp>
          <p:nvSpPr>
            <p:cNvPr id="12" name="TextBox 11">
              <a:extLst>
                <a:ext uri="{FF2B5EF4-FFF2-40B4-BE49-F238E27FC236}">
                  <a16:creationId xmlns:a16="http://schemas.microsoft.com/office/drawing/2014/main" id="{72B3B4A2-806E-41F2-9C62-4F92E0070CC9}"/>
                </a:ext>
              </a:extLst>
            </p:cNvPr>
            <p:cNvSpPr txBox="1"/>
            <p:nvPr/>
          </p:nvSpPr>
          <p:spPr>
            <a:xfrm>
              <a:off x="622300" y="3188302"/>
              <a:ext cx="2396532" cy="1015663"/>
            </a:xfrm>
            <a:prstGeom prst="rect">
              <a:avLst/>
            </a:prstGeom>
            <a:noFill/>
          </p:spPr>
          <p:txBody>
            <a:bodyPr wrap="square" rtlCol="0">
              <a:spAutoFit/>
            </a:bodyPr>
            <a:lstStyle/>
            <a:p>
              <a:r>
                <a:rPr lang="en-GB" sz="1000" b="1" dirty="0"/>
                <a:t>Our</a:t>
              </a:r>
              <a:r>
                <a:rPr lang="en-GB" sz="1000" dirty="0"/>
                <a:t> </a:t>
              </a:r>
              <a:r>
                <a:rPr lang="en-GB" sz="1000" b="1" dirty="0"/>
                <a:t>topic this term is ‘Under the canopy’ We will be learning about rainforests and jungles; where they are in the world and all about the delicate habitats and the animals that live there.</a:t>
              </a:r>
            </a:p>
          </p:txBody>
        </p:sp>
      </p:grpSp>
      <p:sp>
        <p:nvSpPr>
          <p:cNvPr id="10" name="TextBox 9">
            <a:extLst>
              <a:ext uri="{FF2B5EF4-FFF2-40B4-BE49-F238E27FC236}">
                <a16:creationId xmlns:a16="http://schemas.microsoft.com/office/drawing/2014/main" id="{FA328F12-1D8B-4A9B-ADD1-5E15BB2F8FEA}"/>
              </a:ext>
            </a:extLst>
          </p:cNvPr>
          <p:cNvSpPr txBox="1"/>
          <p:nvPr/>
        </p:nvSpPr>
        <p:spPr>
          <a:xfrm>
            <a:off x="665821" y="4848185"/>
            <a:ext cx="2361691" cy="1107996"/>
          </a:xfrm>
          <a:prstGeom prst="rect">
            <a:avLst/>
          </a:prstGeom>
          <a:noFill/>
        </p:spPr>
        <p:txBody>
          <a:bodyPr wrap="square" rtlCol="0">
            <a:spAutoFit/>
          </a:bodyPr>
          <a:lstStyle/>
          <a:p>
            <a:r>
              <a:rPr lang="en-GB" sz="1000" dirty="0">
                <a:latin typeface="+mj-lt"/>
                <a:cs typeface="Calibri"/>
              </a:rPr>
              <a:t>We</a:t>
            </a:r>
            <a:r>
              <a:rPr lang="en-GB" sz="1000" spc="-25" dirty="0">
                <a:latin typeface="+mj-lt"/>
                <a:cs typeface="Calibri"/>
              </a:rPr>
              <a:t> </a:t>
            </a:r>
            <a:r>
              <a:rPr lang="en-GB" sz="1000" dirty="0">
                <a:latin typeface="+mj-lt"/>
                <a:cs typeface="Calibri"/>
              </a:rPr>
              <a:t>will </a:t>
            </a:r>
            <a:r>
              <a:rPr lang="en-GB" sz="1000" dirty="0">
                <a:solidFill>
                  <a:srgbClr val="000000"/>
                </a:solidFill>
                <a:latin typeface="+mj-lt"/>
                <a:ea typeface="Calibri" panose="020F0502020204030204" pitchFamily="34" charset="0"/>
                <a:cs typeface="Calibri"/>
              </a:rPr>
              <a:t>be developing our understanding of about </a:t>
            </a:r>
            <a:r>
              <a:rPr lang="en-GB" sz="1000" i="1" dirty="0">
                <a:solidFill>
                  <a:srgbClr val="000000"/>
                </a:solidFill>
                <a:latin typeface="+mj-lt"/>
                <a:ea typeface="Calibri" panose="020F0502020204030204" pitchFamily="34" charset="0"/>
                <a:cs typeface="Calibri"/>
              </a:rPr>
              <a:t>Relationships.  </a:t>
            </a:r>
            <a:r>
              <a:rPr lang="en-GB" sz="1000" dirty="0">
                <a:solidFill>
                  <a:srgbClr val="000000"/>
                </a:solidFill>
                <a:latin typeface="+mj-lt"/>
                <a:ea typeface="Calibri" panose="020F0502020204030204" pitchFamily="34" charset="0"/>
                <a:cs typeface="Calibri"/>
              </a:rPr>
              <a:t>We will </a:t>
            </a:r>
            <a:r>
              <a:rPr lang="en-GB" sz="900" dirty="0">
                <a:latin typeface="+mj-lt"/>
              </a:rPr>
              <a:t>talk about how behaviour affects others; being polite and respectful. We will also talk about what rules are; caring for others’ needs; and why looking after the environment is important.</a:t>
            </a:r>
          </a:p>
          <a:p>
            <a:endParaRPr lang="en-GB" sz="1000" dirty="0">
              <a:latin typeface="+mj-l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310</TotalTime>
  <Words>601</Words>
  <Application>Microsoft Office PowerPoint</Application>
  <PresentationFormat>Custom</PresentationFormat>
  <Paragraphs>44</Paragraphs>
  <Slides>1</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vt:i4>
      </vt:variant>
    </vt:vector>
  </HeadingPairs>
  <TitlesOfParts>
    <vt:vector size="3" baseType="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3/4 Autumn Term Year A</dc:title>
  <dc:creator>Debbie Williams</dc:creator>
  <cp:lastModifiedBy>Louise Allan</cp:lastModifiedBy>
  <cp:revision>45</cp:revision>
  <dcterms:created xsi:type="dcterms:W3CDTF">2023-07-18T08:33:30Z</dcterms:created>
  <dcterms:modified xsi:type="dcterms:W3CDTF">2025-01-04T16:24:21Z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2022-09-29T00:00:00Z</vt:filetime>
  </property>
  <property fmtid="{D5CDD505-2E9C-101B-9397-08002B2CF9AE}" pid="3" name="Creator">
    <vt:lpwstr>Microsoft® Word for Microsoft 365</vt:lpwstr>
  </property>
  <property fmtid="{D5CDD505-2E9C-101B-9397-08002B2CF9AE}" pid="4" name="LastSaved">
    <vt:filetime>2023-07-18T00:00:00Z</vt:filetime>
  </property>
  <property fmtid="{D5CDD505-2E9C-101B-9397-08002B2CF9AE}" pid="5" name="Producer">
    <vt:lpwstr>Microsoft® Word for Microsoft 365</vt:lpwstr>
  </property>
</Properties>
</file>