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8" autoAdjust="0"/>
    <p:restoredTop sz="94660"/>
  </p:normalViewPr>
  <p:slideViewPr>
    <p:cSldViewPr>
      <p:cViewPr>
        <p:scale>
          <a:sx n="64" d="100"/>
          <a:sy n="64" d="100"/>
        </p:scale>
        <p:origin x="1332" y="-1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86263" y="123825"/>
            <a:ext cx="10320874" cy="7176902"/>
            <a:chOff x="202084" y="274269"/>
            <a:chExt cx="10320874" cy="7176902"/>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76728" y="396278"/>
              <a:ext cx="6946230" cy="3910951"/>
              <a:chOff x="3576728" y="396278"/>
              <a:chExt cx="6946230" cy="3910951"/>
            </a:xfrm>
          </p:grpSpPr>
          <p:grpSp>
            <p:nvGrpSpPr>
              <p:cNvPr id="4" name="object 4"/>
              <p:cNvGrpSpPr/>
              <p:nvPr/>
            </p:nvGrpSpPr>
            <p:grpSpPr>
              <a:xfrm>
                <a:off x="3579233" y="396278"/>
                <a:ext cx="6943725" cy="3910951"/>
                <a:chOff x="3457004" y="352876"/>
                <a:chExt cx="6943725" cy="2451198"/>
              </a:xfrm>
              <a:solidFill>
                <a:schemeClr val="accent2">
                  <a:lumMod val="40000"/>
                  <a:lumOff val="60000"/>
                </a:schemeClr>
              </a:solidFill>
            </p:grpSpPr>
            <p:sp>
              <p:nvSpPr>
                <p:cNvPr id="5" name="object 5"/>
                <p:cNvSpPr/>
                <p:nvPr/>
              </p:nvSpPr>
              <p:spPr>
                <a:xfrm>
                  <a:off x="3457004" y="352876"/>
                  <a:ext cx="6943725" cy="2451198"/>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01375" y="403577"/>
                  <a:ext cx="2228850" cy="352425"/>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576728" y="702083"/>
                <a:ext cx="6943724" cy="287771"/>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5080">
                  <a:lnSpc>
                    <a:spcPct val="109500"/>
                  </a:lnSpc>
                  <a:spcBef>
                    <a:spcPts val="305"/>
                  </a:spcBef>
                </a:pPr>
                <a:endParaRPr lang="en-GB" sz="1000" spc="-1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47395" y="2902777"/>
              <a:ext cx="2307590" cy="1391920"/>
              <a:chOff x="303547" y="2924465"/>
              <a:chExt cx="2307590" cy="1391920"/>
            </a:xfrm>
          </p:grpSpPr>
          <p:sp>
            <p:nvSpPr>
              <p:cNvPr id="15" name="object 15"/>
              <p:cNvSpPr/>
              <p:nvPr/>
            </p:nvSpPr>
            <p:spPr>
              <a:xfrm>
                <a:off x="303547" y="2924465"/>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1403985"/>
              <a:chOff x="8055609" y="2866390"/>
              <a:chExt cx="2349694" cy="1403985"/>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37017" y="3183153"/>
                <a:ext cx="2268286" cy="720582"/>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47595" cy="1404620"/>
              <a:chOff x="5449570" y="2866390"/>
              <a:chExt cx="2347595" cy="1404620"/>
            </a:xfrm>
          </p:grpSpPr>
          <p:grpSp>
            <p:nvGrpSpPr>
              <p:cNvPr id="24" name="object 24"/>
              <p:cNvGrpSpPr/>
              <p:nvPr/>
            </p:nvGrpSpPr>
            <p:grpSpPr>
              <a:xfrm>
                <a:off x="5449570" y="2866390"/>
                <a:ext cx="2347595" cy="1404620"/>
                <a:chOff x="5449570" y="2866390"/>
                <a:chExt cx="2347595" cy="14046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18277" y="3105613"/>
                <a:ext cx="2176744" cy="895373"/>
              </a:xfrm>
              <a:prstGeom prst="rect">
                <a:avLst/>
              </a:prstGeom>
            </p:spPr>
            <p:txBody>
              <a:bodyPr vert="horz" wrap="square" lIns="0" tIns="13335" rIns="0" bIns="0" rtlCol="0">
                <a:spAutoFit/>
              </a:bodyPr>
              <a:lstStyle/>
              <a:p>
                <a:pPr marL="12700" marR="5080">
                  <a:lnSpc>
                    <a:spcPct val="108500"/>
                  </a:lnSpc>
                  <a:spcBef>
                    <a:spcPts val="105"/>
                  </a:spcBef>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47395" y="5896159"/>
              <a:ext cx="2371437" cy="1540866"/>
              <a:chOff x="2173130" y="4366260"/>
              <a:chExt cx="2085815" cy="1553845"/>
            </a:xfrm>
          </p:grpSpPr>
          <p:grpSp>
            <p:nvGrpSpPr>
              <p:cNvPr id="48" name="object 48"/>
              <p:cNvGrpSpPr/>
              <p:nvPr/>
            </p:nvGrpSpPr>
            <p:grpSpPr>
              <a:xfrm>
                <a:off x="2173130" y="4366260"/>
                <a:ext cx="2085815" cy="1553845"/>
                <a:chOff x="2173130" y="4366260"/>
                <a:chExt cx="2085815" cy="15538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7313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2186520" y="4690240"/>
                <a:ext cx="2005498" cy="543017"/>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87"/>
              <a:ext cx="2360282" cy="1577478"/>
              <a:chOff x="6423659" y="4354195"/>
              <a:chExt cx="2088261" cy="1566545"/>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85430" y="4379917"/>
                <a:ext cx="1126490" cy="312420"/>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sz="1100" spc="-25" dirty="0">
                    <a:solidFill>
                      <a:srgbClr val="FFFFFF"/>
                    </a:solidFill>
                    <a:latin typeface="Calibri"/>
                    <a:cs typeface="Calibri"/>
                  </a:rPr>
                  <a:t>PE</a:t>
                </a:r>
                <a:endParaRPr sz="1100" dirty="0">
                  <a:latin typeface="Calibri"/>
                  <a:cs typeface="Calibri"/>
                </a:endParaRPr>
              </a:p>
            </p:txBody>
          </p:sp>
          <p:sp>
            <p:nvSpPr>
              <p:cNvPr id="57" name="object 57"/>
              <p:cNvSpPr txBox="1"/>
              <p:nvPr/>
            </p:nvSpPr>
            <p:spPr>
              <a:xfrm>
                <a:off x="6483851" y="4662034"/>
                <a:ext cx="2005608" cy="715588"/>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3"/>
              <a:ext cx="2301041" cy="1564688"/>
              <a:chOff x="4298950" y="4356100"/>
              <a:chExt cx="2079625" cy="1566545"/>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0361" y="4363168"/>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31518" y="4638226"/>
                <a:ext cx="1979890" cy="727985"/>
              </a:xfrm>
              <a:prstGeom prst="rect">
                <a:avLst/>
              </a:prstGeom>
            </p:spPr>
            <p:txBody>
              <a:bodyPr vert="horz" wrap="square" lIns="0" tIns="11430" rIns="0" bIns="0" rtlCol="0">
                <a:spAutoFit/>
              </a:bodyPr>
              <a:lstStyle/>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0"/>
              <a:ext cx="2259837" cy="1459118"/>
              <a:chOff x="60325" y="4356100"/>
              <a:chExt cx="2079625" cy="1566545"/>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dirty="0"/>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19656" y="4726330"/>
                <a:ext cx="1978076" cy="976164"/>
              </a:xfrm>
              <a:prstGeom prst="rect">
                <a:avLst/>
              </a:prstGeom>
            </p:spPr>
            <p:txBody>
              <a:bodyPr vert="horz" wrap="square" lIns="0" tIns="11430" rIns="0" bIns="0" rtlCol="0">
                <a:spAutoFit/>
              </a:bodyPr>
              <a:lstStyle/>
              <a:p>
                <a:pPr marL="12700" marR="5080">
                  <a:lnSpc>
                    <a:spcPct val="109800"/>
                  </a:lnSpc>
                  <a:spcBef>
                    <a:spcPts val="90"/>
                  </a:spcBef>
                </a:pPr>
                <a:endParaRPr lang="en-GB" sz="1050" b="1"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9557" y="5892704"/>
              <a:ext cx="2238570" cy="1522031"/>
              <a:chOff x="8520991" y="4297679"/>
              <a:chExt cx="2072078" cy="1553845"/>
            </a:xfrm>
          </p:grpSpPr>
          <p:grpSp>
            <p:nvGrpSpPr>
              <p:cNvPr id="82" name="object 82"/>
              <p:cNvGrpSpPr/>
              <p:nvPr/>
            </p:nvGrpSpPr>
            <p:grpSpPr>
              <a:xfrm>
                <a:off x="8520991" y="4297679"/>
                <a:ext cx="2072078" cy="1553845"/>
                <a:chOff x="8520991" y="4297679"/>
                <a:chExt cx="2072078" cy="15538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dirty="0"/>
                </a:p>
              </p:txBody>
            </p:sp>
            <p:sp>
              <p:nvSpPr>
                <p:cNvPr id="84" name="object 84"/>
                <p:cNvSpPr/>
                <p:nvPr/>
              </p:nvSpPr>
              <p:spPr>
                <a:xfrm>
                  <a:off x="8520991"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38816" y="4297679"/>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20991" y="4547630"/>
                <a:ext cx="2072078" cy="735644"/>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202084" y="274269"/>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51827" cy="1404620"/>
              <a:chOff x="5449570" y="2866390"/>
              <a:chExt cx="2351827" cy="1404620"/>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Geography</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466502" y="3156192"/>
                <a:ext cx="2334895" cy="173124"/>
              </a:xfrm>
              <a:prstGeom prst="rect">
                <a:avLst/>
              </a:prstGeom>
            </p:spPr>
            <p:txBody>
              <a:bodyPr vert="horz" wrap="square" lIns="0" tIns="13335" rIns="0" bIns="0" rtlCol="0">
                <a:spAutoFit/>
              </a:bodyPr>
              <a:lstStyle/>
              <a:p>
                <a:pPr marL="12700" marR="5080">
                  <a:lnSpc>
                    <a:spcPct val="108500"/>
                  </a:lnSpc>
                  <a:spcBef>
                    <a:spcPts val="105"/>
                  </a:spcBef>
                </a:pPr>
                <a:endParaRPr sz="10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249157" y="1556099"/>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Humite</a:t>
              </a:r>
            </a:p>
            <a:p>
              <a:pPr algn="ctr"/>
              <a:r>
                <a:rPr lang="en-GB" dirty="0">
                  <a:solidFill>
                    <a:schemeClr val="bg1"/>
                  </a:solidFill>
                </a:rPr>
                <a:t>Year 5/6</a:t>
              </a:r>
            </a:p>
            <a:p>
              <a:pPr algn="ctr"/>
              <a:r>
                <a:rPr lang="en-GB" dirty="0">
                  <a:solidFill>
                    <a:schemeClr val="bg1"/>
                  </a:solidFill>
                </a:rPr>
                <a:t>Autumn Term </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141574" y="35534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647395" y="2870876"/>
              <a:ext cx="2396605" cy="338554"/>
            </a:xfrm>
            <a:prstGeom prst="rect">
              <a:avLst/>
            </a:prstGeom>
            <a:noFill/>
          </p:spPr>
          <p:txBody>
            <a:bodyPr wrap="square" rtlCol="0">
              <a:spAutoFit/>
            </a:bodyPr>
            <a:lstStyle/>
            <a:p>
              <a:endParaRPr lang="en-GB" sz="1100" b="1" dirty="0"/>
            </a:p>
            <a:p>
              <a:endParaRPr lang="en-GB" sz="500" b="1" dirty="0"/>
            </a:p>
          </p:txBody>
        </p:sp>
      </p:grpSp>
      <p:sp>
        <p:nvSpPr>
          <p:cNvPr id="14" name="TextBox 13">
            <a:extLst>
              <a:ext uri="{FF2B5EF4-FFF2-40B4-BE49-F238E27FC236}">
                <a16:creationId xmlns:a16="http://schemas.microsoft.com/office/drawing/2014/main" id="{7EFF6717-D755-43BF-9542-1858BD99504C}"/>
              </a:ext>
            </a:extLst>
          </p:cNvPr>
          <p:cNvSpPr txBox="1"/>
          <p:nvPr/>
        </p:nvSpPr>
        <p:spPr>
          <a:xfrm>
            <a:off x="703362" y="3107007"/>
            <a:ext cx="2228172" cy="861774"/>
          </a:xfrm>
          <a:prstGeom prst="rect">
            <a:avLst/>
          </a:prstGeom>
          <a:noFill/>
        </p:spPr>
        <p:txBody>
          <a:bodyPr wrap="square" rtlCol="0">
            <a:spAutoFit/>
          </a:bodyPr>
          <a:lstStyle/>
          <a:p>
            <a:r>
              <a:rPr lang="en-GB" sz="1000" dirty="0"/>
              <a:t>We will delve into the story of the Titanic, examining its construction, voyage, and tragic sinking while connecting this to wider historical and geographical themes.</a:t>
            </a:r>
            <a:endParaRPr lang="en-GB" sz="1000" dirty="0">
              <a:latin typeface="+mn-lt"/>
            </a:endParaRPr>
          </a:p>
        </p:txBody>
      </p:sp>
      <p:sp>
        <p:nvSpPr>
          <p:cNvPr id="16" name="TextBox 15">
            <a:extLst>
              <a:ext uri="{FF2B5EF4-FFF2-40B4-BE49-F238E27FC236}">
                <a16:creationId xmlns:a16="http://schemas.microsoft.com/office/drawing/2014/main" id="{49278989-9F75-4DDF-A36E-F12E168ABDD0}"/>
              </a:ext>
            </a:extLst>
          </p:cNvPr>
          <p:cNvSpPr txBox="1"/>
          <p:nvPr/>
        </p:nvSpPr>
        <p:spPr>
          <a:xfrm>
            <a:off x="703362" y="4619625"/>
            <a:ext cx="2228172" cy="861774"/>
          </a:xfrm>
          <a:prstGeom prst="rect">
            <a:avLst/>
          </a:prstGeom>
          <a:noFill/>
        </p:spPr>
        <p:txBody>
          <a:bodyPr wrap="square" rtlCol="0">
            <a:spAutoFit/>
          </a:bodyPr>
          <a:lstStyle/>
          <a:p>
            <a:r>
              <a:rPr lang="en-GB" sz="1000" dirty="0"/>
              <a:t>We will learn about seas and oceans, studying their features and the impact of natural disasters, such as tsunamis and hurricanes, on the environment and communities.</a:t>
            </a:r>
            <a:endParaRPr lang="en-GB" sz="1000" dirty="0">
              <a:latin typeface="+mn-lt"/>
            </a:endParaRPr>
          </a:p>
        </p:txBody>
      </p:sp>
      <p:sp>
        <p:nvSpPr>
          <p:cNvPr id="17" name="TextBox 16">
            <a:extLst>
              <a:ext uri="{FF2B5EF4-FFF2-40B4-BE49-F238E27FC236}">
                <a16:creationId xmlns:a16="http://schemas.microsoft.com/office/drawing/2014/main" id="{D21A459D-1E73-4B8C-9F68-4FC35B573006}"/>
              </a:ext>
            </a:extLst>
          </p:cNvPr>
          <p:cNvSpPr txBox="1"/>
          <p:nvPr/>
        </p:nvSpPr>
        <p:spPr>
          <a:xfrm>
            <a:off x="717886" y="6085104"/>
            <a:ext cx="2209034" cy="861774"/>
          </a:xfrm>
          <a:prstGeom prst="rect">
            <a:avLst/>
          </a:prstGeom>
          <a:noFill/>
        </p:spPr>
        <p:txBody>
          <a:bodyPr wrap="square" rtlCol="0">
            <a:spAutoFit/>
          </a:bodyPr>
          <a:lstStyle/>
          <a:p>
            <a:r>
              <a:rPr lang="en-GB" sz="1000" dirty="0"/>
              <a:t>We will explore the optical illusions created by Victor Vasarely, experimenting with shape, pattern, and </a:t>
            </a:r>
            <a:r>
              <a:rPr lang="en-GB" sz="1000" dirty="0" err="1"/>
              <a:t>color</a:t>
            </a:r>
            <a:r>
              <a:rPr lang="en-GB" sz="1000" dirty="0"/>
              <a:t> to design our own striking illusion artworks.</a:t>
            </a:r>
            <a:endParaRPr lang="en-GB" sz="1000" dirty="0">
              <a:latin typeface="+mn-lt"/>
            </a:endParaRPr>
          </a:p>
        </p:txBody>
      </p:sp>
      <p:sp>
        <p:nvSpPr>
          <p:cNvPr id="29" name="TextBox 28">
            <a:extLst>
              <a:ext uri="{FF2B5EF4-FFF2-40B4-BE49-F238E27FC236}">
                <a16:creationId xmlns:a16="http://schemas.microsoft.com/office/drawing/2014/main" id="{0C6D6DD0-B6BD-40D3-9381-E483396F630F}"/>
              </a:ext>
            </a:extLst>
          </p:cNvPr>
          <p:cNvSpPr txBox="1"/>
          <p:nvPr/>
        </p:nvSpPr>
        <p:spPr>
          <a:xfrm>
            <a:off x="3289300" y="4619625"/>
            <a:ext cx="2228172" cy="861774"/>
          </a:xfrm>
          <a:prstGeom prst="rect">
            <a:avLst/>
          </a:prstGeom>
          <a:noFill/>
        </p:spPr>
        <p:txBody>
          <a:bodyPr wrap="square" rtlCol="0">
            <a:spAutoFit/>
          </a:bodyPr>
          <a:lstStyle/>
          <a:p>
            <a:r>
              <a:rPr lang="en-GB" sz="1000" dirty="0"/>
              <a:t>We will explore binary code, understanding how computers store information, and develop skills in using spreadsheets to organize and analyse data.</a:t>
            </a:r>
            <a:endParaRPr lang="en-GB" sz="1000" dirty="0">
              <a:latin typeface="+mn-lt"/>
            </a:endParaRPr>
          </a:p>
        </p:txBody>
      </p:sp>
      <p:sp>
        <p:nvSpPr>
          <p:cNvPr id="30" name="TextBox 29">
            <a:extLst>
              <a:ext uri="{FF2B5EF4-FFF2-40B4-BE49-F238E27FC236}">
                <a16:creationId xmlns:a16="http://schemas.microsoft.com/office/drawing/2014/main" id="{5FB595B4-CC80-4888-9C3D-2AED05B5E983}"/>
              </a:ext>
            </a:extLst>
          </p:cNvPr>
          <p:cNvSpPr txBox="1"/>
          <p:nvPr/>
        </p:nvSpPr>
        <p:spPr>
          <a:xfrm>
            <a:off x="3289300" y="6085104"/>
            <a:ext cx="2209034" cy="861774"/>
          </a:xfrm>
          <a:prstGeom prst="rect">
            <a:avLst/>
          </a:prstGeom>
          <a:noFill/>
        </p:spPr>
        <p:txBody>
          <a:bodyPr wrap="square" rtlCol="0">
            <a:spAutoFit/>
          </a:bodyPr>
          <a:lstStyle/>
          <a:p>
            <a:r>
              <a:rPr lang="en-GB" sz="1000" dirty="0"/>
              <a:t>We will study Benjamin Britten’s </a:t>
            </a:r>
            <a:r>
              <a:rPr lang="en-GB" sz="1000" i="1" dirty="0"/>
              <a:t>Friday Afternoons</a:t>
            </a:r>
            <a:r>
              <a:rPr lang="en-GB" sz="1000" dirty="0"/>
              <a:t> songs, including "A New Year Carol," and learn to sing and perform with expression and precision.</a:t>
            </a:r>
            <a:endParaRPr lang="en-GB" sz="1000" dirty="0">
              <a:latin typeface="+mn-lt"/>
            </a:endParaRPr>
          </a:p>
        </p:txBody>
      </p:sp>
      <p:sp>
        <p:nvSpPr>
          <p:cNvPr id="31" name="TextBox 30">
            <a:extLst>
              <a:ext uri="{FF2B5EF4-FFF2-40B4-BE49-F238E27FC236}">
                <a16:creationId xmlns:a16="http://schemas.microsoft.com/office/drawing/2014/main" id="{8A469A26-3C01-4CCC-8DC4-0502FB6A8CF0}"/>
              </a:ext>
            </a:extLst>
          </p:cNvPr>
          <p:cNvSpPr txBox="1"/>
          <p:nvPr/>
        </p:nvSpPr>
        <p:spPr>
          <a:xfrm>
            <a:off x="3555782" y="822305"/>
            <a:ext cx="6858000" cy="3416320"/>
          </a:xfrm>
          <a:prstGeom prst="rect">
            <a:avLst/>
          </a:prstGeom>
          <a:noFill/>
        </p:spPr>
        <p:txBody>
          <a:bodyPr wrap="square" rtlCol="0">
            <a:spAutoFit/>
          </a:bodyPr>
          <a:lstStyle/>
          <a:p>
            <a:r>
              <a:rPr lang="en-GB" sz="900" dirty="0">
                <a:latin typeface="+mn-lt"/>
              </a:rPr>
              <a:t>In English, we will read a variety of texts based on the Titanic, exploring both fiction and non-fiction to deepen our understanding of this historical event. We will analyse how information is presented in non-fiction texts and use this knowledge to write our own chronological reports about the Titanic’s voyage and sinking. Through debates, we will consider different perspectives on who or what was to blame for the disaster, developing our skills in constructing balanced arguments and presenting them confidently. Additionally, we will write persuasive pieces, focusing on how language can influence opinions and decisions. Vocabulary and grammar lessons will support our writing, with a particular focus on using formal language and a variety of sentence structures. Throughout the term, we will refine our editing skills to ensure our work is accurate, cohesive, and engaging for the reader.</a:t>
            </a:r>
          </a:p>
          <a:p>
            <a:endParaRPr lang="en-GB" sz="900" dirty="0">
              <a:latin typeface="+mn-lt"/>
            </a:endParaRPr>
          </a:p>
          <a:p>
            <a:r>
              <a:rPr lang="en-GB" sz="900" dirty="0">
                <a:latin typeface="+mn-lt"/>
              </a:rPr>
              <a:t>In Maths, we will focus on statistics, ratio, and shape. Pupils will learn how to collect, organize, and interpret data using graphs and charts, calculating the mean, median, mode, and range. In ratio, we will explore equivalent ratios and apply them to real-life situations. We will also study the properties of 2D and 3D shapes, angles, and symmetry, solving problems related to perimeter, area, and volume. Throughout the term, we will continue to develop problem-solving and reasoning skills in all these areas.</a:t>
            </a:r>
          </a:p>
          <a:p>
            <a:endParaRPr lang="en-GB" sz="900" dirty="0">
              <a:latin typeface="+mn-lt"/>
            </a:endParaRPr>
          </a:p>
          <a:p>
            <a:r>
              <a:rPr lang="en-GB" sz="900" dirty="0">
                <a:latin typeface="+mn-lt"/>
              </a:rPr>
              <a:t>In Science, we will study living things and their habitats, focusing on how organisms are classified into different groups. We will explore the five kingdoms of life and learn about the Linnaean system of classification, understanding how scientists organize and name living organisms. As part of this, we will examine the characteristics of different species and discuss how they adapt to their habitats. We will also investigate microorganisms, looking at their roles in ecosystems and their effects on humans, both beneficial and harmful.</a:t>
            </a:r>
          </a:p>
          <a:p>
            <a:endParaRPr lang="en-GB" sz="900" dirty="0">
              <a:latin typeface="+mn-lt"/>
            </a:endParaRPr>
          </a:p>
          <a:p>
            <a:r>
              <a:rPr lang="en-GB" sz="900" dirty="0">
                <a:latin typeface="+mn-lt"/>
              </a:rPr>
              <a:t>In Religious Education, we will explore the theme of God's promises, focusing on how these promises shape Christian morals and understanding of good versus evil. We will study key biblical stories, such as the covenant with Noah and the promises made to Abraham, discussing how these narratives guide ethical decision-making and provide a foundation for Christian values. Lessons will encourage debates on the nature of good and evil, considering how different religious and philosophical perspectives view the balance between the two. We will also examine how Christians interpret God's promises in the context of salvation and how these beliefs impact their moral actions. Pupils will engage in discussions about the role of morality in religious practices and how these teachings influence modern-day life. </a:t>
            </a:r>
          </a:p>
        </p:txBody>
      </p:sp>
      <p:sp>
        <p:nvSpPr>
          <p:cNvPr id="32" name="TextBox 31">
            <a:extLst>
              <a:ext uri="{FF2B5EF4-FFF2-40B4-BE49-F238E27FC236}">
                <a16:creationId xmlns:a16="http://schemas.microsoft.com/office/drawing/2014/main" id="{CD679DC5-F3B3-403C-A755-F00A7EB1A32D}"/>
              </a:ext>
            </a:extLst>
          </p:cNvPr>
          <p:cNvSpPr txBox="1"/>
          <p:nvPr/>
        </p:nvSpPr>
        <p:spPr>
          <a:xfrm>
            <a:off x="5803900" y="4619625"/>
            <a:ext cx="2133600" cy="1015663"/>
          </a:xfrm>
          <a:prstGeom prst="rect">
            <a:avLst/>
          </a:prstGeom>
          <a:noFill/>
        </p:spPr>
        <p:txBody>
          <a:bodyPr wrap="square" rtlCol="0">
            <a:spAutoFit/>
          </a:bodyPr>
          <a:lstStyle/>
          <a:p>
            <a:r>
              <a:rPr lang="en-GB" sz="1000" dirty="0"/>
              <a:t>We will investigate the Titanic disaster, using evidence to analyse who or what was to blame, and develop our skills in critical thinking and historical inquiry.</a:t>
            </a:r>
            <a:endParaRPr lang="en-GB" sz="1000" dirty="0">
              <a:latin typeface="+mn-lt"/>
            </a:endParaRPr>
          </a:p>
        </p:txBody>
      </p:sp>
      <p:sp>
        <p:nvSpPr>
          <p:cNvPr id="33" name="TextBox 32">
            <a:extLst>
              <a:ext uri="{FF2B5EF4-FFF2-40B4-BE49-F238E27FC236}">
                <a16:creationId xmlns:a16="http://schemas.microsoft.com/office/drawing/2014/main" id="{1D4F87BB-F35E-4997-8209-AA2DF26F2206}"/>
              </a:ext>
            </a:extLst>
          </p:cNvPr>
          <p:cNvSpPr txBox="1"/>
          <p:nvPr/>
        </p:nvSpPr>
        <p:spPr>
          <a:xfrm>
            <a:off x="5714328" y="6085104"/>
            <a:ext cx="2327718" cy="1061829"/>
          </a:xfrm>
          <a:prstGeom prst="rect">
            <a:avLst/>
          </a:prstGeom>
          <a:noFill/>
        </p:spPr>
        <p:txBody>
          <a:bodyPr wrap="square" rtlCol="0">
            <a:spAutoFit/>
          </a:bodyPr>
          <a:lstStyle/>
          <a:p>
            <a:r>
              <a:rPr lang="en-GB" sz="900" dirty="0"/>
              <a:t>We will explore "Dances through the Decades" in indoor PE, learning movements and techniques from different historical periods. For outdoor PE, we will focus on developing our tennis skills, including serving, rallying, and tactical play.</a:t>
            </a:r>
            <a:endParaRPr lang="en-GB" sz="900" dirty="0">
              <a:latin typeface="+mn-lt"/>
            </a:endParaRPr>
          </a:p>
        </p:txBody>
      </p:sp>
      <p:sp>
        <p:nvSpPr>
          <p:cNvPr id="34" name="TextBox 33">
            <a:extLst>
              <a:ext uri="{FF2B5EF4-FFF2-40B4-BE49-F238E27FC236}">
                <a16:creationId xmlns:a16="http://schemas.microsoft.com/office/drawing/2014/main" id="{906F3239-B08B-4574-A0F7-4D730F68F29C}"/>
              </a:ext>
            </a:extLst>
          </p:cNvPr>
          <p:cNvSpPr txBox="1"/>
          <p:nvPr/>
        </p:nvSpPr>
        <p:spPr>
          <a:xfrm>
            <a:off x="8318500" y="4619625"/>
            <a:ext cx="2057400" cy="707886"/>
          </a:xfrm>
          <a:prstGeom prst="rect">
            <a:avLst/>
          </a:prstGeom>
          <a:noFill/>
        </p:spPr>
        <p:txBody>
          <a:bodyPr wrap="square" rtlCol="0">
            <a:spAutoFit/>
          </a:bodyPr>
          <a:lstStyle/>
          <a:p>
            <a:r>
              <a:rPr lang="en-GB" sz="1000" dirty="0">
                <a:latin typeface="+mn-lt"/>
              </a:rPr>
              <a:t>We will be exploring how food is used to celebrate culture and seasonality through taste testing, evaluating, and comparing.</a:t>
            </a:r>
          </a:p>
        </p:txBody>
      </p:sp>
      <p:sp>
        <p:nvSpPr>
          <p:cNvPr id="35" name="TextBox 34">
            <a:extLst>
              <a:ext uri="{FF2B5EF4-FFF2-40B4-BE49-F238E27FC236}">
                <a16:creationId xmlns:a16="http://schemas.microsoft.com/office/drawing/2014/main" id="{8E20D335-0982-44B4-8DD0-C91A0E278FA4}"/>
              </a:ext>
            </a:extLst>
          </p:cNvPr>
          <p:cNvSpPr txBox="1"/>
          <p:nvPr/>
        </p:nvSpPr>
        <p:spPr>
          <a:xfrm>
            <a:off x="8219989" y="6085104"/>
            <a:ext cx="2284641" cy="1169551"/>
          </a:xfrm>
          <a:prstGeom prst="rect">
            <a:avLst/>
          </a:prstGeom>
          <a:noFill/>
        </p:spPr>
        <p:txBody>
          <a:bodyPr wrap="square" rtlCol="0">
            <a:spAutoFit/>
          </a:bodyPr>
          <a:lstStyle/>
          <a:p>
            <a:r>
              <a:rPr lang="en-GB" sz="1000" dirty="0">
                <a:latin typeface="+mn-lt"/>
              </a:rPr>
              <a:t>We will develop our understanding of money management, learning how to budget, save, and make informed financial decisions.</a:t>
            </a:r>
          </a:p>
          <a:p>
            <a:r>
              <a:rPr lang="en-GB" sz="1000" dirty="0">
                <a:latin typeface="+mn-lt"/>
              </a:rPr>
              <a:t>We will also continuously develop our understanding of social media use, and the importance of staying safe online.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2571</TotalTime>
  <Words>778</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Lucy knights</cp:lastModifiedBy>
  <cp:revision>57</cp:revision>
  <dcterms:created xsi:type="dcterms:W3CDTF">2023-07-18T08:33:30Z</dcterms:created>
  <dcterms:modified xsi:type="dcterms:W3CDTF">2025-01-09T18:59:28Z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