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8"/>
  </p:normalViewPr>
  <p:slideViewPr>
    <p:cSldViewPr>
      <p:cViewPr>
        <p:scale>
          <a:sx n="109" d="100"/>
          <a:sy n="109" d="100"/>
        </p:scale>
        <p:origin x="1736" y="1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9662850B-43F3-CF45-8AF9-A65F875A94F8}" type="datetimeFigureOut">
              <a:rPr lang="en-US" smtClean="0"/>
              <a:t>1/9/25</a:t>
            </a:fld>
            <a:endParaRPr lang="en-US"/>
          </a:p>
        </p:txBody>
      </p:sp>
      <p:sp>
        <p:nvSpPr>
          <p:cNvPr id="4" name="Slide Image Placeholder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21A49D77-4A17-EA4E-91CC-EB6FF84F779A}" type="slidenum">
              <a:rPr lang="en-US" smtClean="0"/>
              <a:t>‹#›</a:t>
            </a:fld>
            <a:endParaRPr lang="en-US"/>
          </a:p>
        </p:txBody>
      </p:sp>
    </p:spTree>
    <p:extLst>
      <p:ext uri="{BB962C8B-B14F-4D97-AF65-F5344CB8AC3E}">
        <p14:creationId xmlns:p14="http://schemas.microsoft.com/office/powerpoint/2010/main" val="306395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A49D77-4A17-EA4E-91CC-EB6FF84F779A}" type="slidenum">
              <a:rPr lang="en-US" smtClean="0"/>
              <a:t>1</a:t>
            </a:fld>
            <a:endParaRPr lang="en-US"/>
          </a:p>
        </p:txBody>
      </p:sp>
    </p:spTree>
    <p:extLst>
      <p:ext uri="{BB962C8B-B14F-4D97-AF65-F5344CB8AC3E}">
        <p14:creationId xmlns:p14="http://schemas.microsoft.com/office/powerpoint/2010/main" val="4284857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14325" y="266700"/>
            <a:ext cx="2867025" cy="1019175"/>
          </a:xfrm>
          <a:custGeom>
            <a:avLst/>
            <a:gdLst/>
            <a:ahLst/>
            <a:cxnLst/>
            <a:rect l="l" t="t" r="r" b="b"/>
            <a:pathLst>
              <a:path w="2867025" h="1019175">
                <a:moveTo>
                  <a:pt x="2867025" y="0"/>
                </a:moveTo>
                <a:lnTo>
                  <a:pt x="169862" y="0"/>
                </a:lnTo>
                <a:lnTo>
                  <a:pt x="124705" y="6069"/>
                </a:lnTo>
                <a:lnTo>
                  <a:pt x="84128" y="23198"/>
                </a:lnTo>
                <a:lnTo>
                  <a:pt x="49750" y="49768"/>
                </a:lnTo>
                <a:lnTo>
                  <a:pt x="23190" y="84158"/>
                </a:lnTo>
                <a:lnTo>
                  <a:pt x="6067" y="124751"/>
                </a:lnTo>
                <a:lnTo>
                  <a:pt x="0" y="169925"/>
                </a:lnTo>
                <a:lnTo>
                  <a:pt x="0" y="1019175"/>
                </a:lnTo>
                <a:lnTo>
                  <a:pt x="2697099" y="1019175"/>
                </a:lnTo>
                <a:lnTo>
                  <a:pt x="2742273" y="1013105"/>
                </a:lnTo>
                <a:lnTo>
                  <a:pt x="2782866" y="995976"/>
                </a:lnTo>
                <a:lnTo>
                  <a:pt x="2817256" y="969406"/>
                </a:lnTo>
                <a:lnTo>
                  <a:pt x="2843826" y="935016"/>
                </a:lnTo>
                <a:lnTo>
                  <a:pt x="2860955" y="894423"/>
                </a:lnTo>
                <a:lnTo>
                  <a:pt x="2867025" y="849249"/>
                </a:lnTo>
                <a:lnTo>
                  <a:pt x="2867025" y="0"/>
                </a:lnTo>
                <a:close/>
              </a:path>
            </a:pathLst>
          </a:custGeom>
          <a:solidFill>
            <a:srgbClr val="001F5F"/>
          </a:solidFill>
        </p:spPr>
        <p:txBody>
          <a:bodyPr wrap="square" lIns="0" tIns="0" rIns="0" bIns="0" rtlCol="0"/>
          <a:lstStyle/>
          <a:p>
            <a:endParaRPr dirty="0"/>
          </a:p>
        </p:txBody>
      </p:sp>
      <p:sp>
        <p:nvSpPr>
          <p:cNvPr id="17" name="bg object 17"/>
          <p:cNvSpPr/>
          <p:nvPr/>
        </p:nvSpPr>
        <p:spPr>
          <a:xfrm>
            <a:off x="314325" y="266700"/>
            <a:ext cx="2867025" cy="1019175"/>
          </a:xfrm>
          <a:custGeom>
            <a:avLst/>
            <a:gdLst/>
            <a:ahLst/>
            <a:cxnLst/>
            <a:rect l="l" t="t" r="r" b="b"/>
            <a:pathLst>
              <a:path w="2867025" h="1019175">
                <a:moveTo>
                  <a:pt x="169862" y="0"/>
                </a:moveTo>
                <a:lnTo>
                  <a:pt x="2867025" y="0"/>
                </a:lnTo>
                <a:lnTo>
                  <a:pt x="2867025" y="849249"/>
                </a:lnTo>
                <a:lnTo>
                  <a:pt x="2860955" y="894423"/>
                </a:lnTo>
                <a:lnTo>
                  <a:pt x="2843826" y="935016"/>
                </a:lnTo>
                <a:lnTo>
                  <a:pt x="2817256" y="969406"/>
                </a:lnTo>
                <a:lnTo>
                  <a:pt x="2782866" y="995976"/>
                </a:lnTo>
                <a:lnTo>
                  <a:pt x="2742273" y="1013105"/>
                </a:lnTo>
                <a:lnTo>
                  <a:pt x="2697099" y="1019175"/>
                </a:lnTo>
                <a:lnTo>
                  <a:pt x="0" y="1019175"/>
                </a:lnTo>
                <a:lnTo>
                  <a:pt x="0" y="169925"/>
                </a:lnTo>
                <a:lnTo>
                  <a:pt x="6067" y="124751"/>
                </a:lnTo>
                <a:lnTo>
                  <a:pt x="23190" y="84158"/>
                </a:lnTo>
                <a:lnTo>
                  <a:pt x="49750" y="49768"/>
                </a:lnTo>
                <a:lnTo>
                  <a:pt x="84128" y="23198"/>
                </a:lnTo>
                <a:lnTo>
                  <a:pt x="124705" y="6069"/>
                </a:lnTo>
                <a:lnTo>
                  <a:pt x="169862" y="0"/>
                </a:lnTo>
                <a:close/>
              </a:path>
            </a:pathLst>
          </a:custGeom>
          <a:ln w="76200">
            <a:solidFill>
              <a:srgbClr val="C8C8C8"/>
            </a:solidFill>
          </a:ln>
        </p:spPr>
        <p:txBody>
          <a:bodyPr wrap="square" lIns="0" tIns="0" rIns="0" bIns="0" rtlCol="0"/>
          <a:lstStyle/>
          <a:p>
            <a:endParaRPr dirty="0"/>
          </a:p>
        </p:txBody>
      </p:sp>
      <p:sp>
        <p:nvSpPr>
          <p:cNvPr id="2" name="Holder 2"/>
          <p:cNvSpPr>
            <a:spLocks noGrp="1"/>
          </p:cNvSpPr>
          <p:nvPr>
            <p:ph type="title"/>
          </p:nvPr>
        </p:nvSpPr>
        <p:spPr>
          <a:xfrm>
            <a:off x="740155" y="249175"/>
            <a:ext cx="2014855" cy="830580"/>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1/9/25</a:t>
            </a:fld>
            <a:endParaRPr lang="en-US" dirty="0"/>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0150146-717A-498C-8A0D-CD84A4497DA5}"/>
              </a:ext>
            </a:extLst>
          </p:cNvPr>
          <p:cNvGrpSpPr/>
          <p:nvPr/>
        </p:nvGrpSpPr>
        <p:grpSpPr>
          <a:xfrm>
            <a:off x="186263" y="78768"/>
            <a:ext cx="10320874" cy="7176902"/>
            <a:chOff x="202084" y="274269"/>
            <a:chExt cx="10320874" cy="7176902"/>
          </a:xfrm>
        </p:grpSpPr>
        <p:grpSp>
          <p:nvGrpSpPr>
            <p:cNvPr id="104" name="Group 103">
              <a:extLst>
                <a:ext uri="{FF2B5EF4-FFF2-40B4-BE49-F238E27FC236}">
                  <a16:creationId xmlns:a16="http://schemas.microsoft.com/office/drawing/2014/main" id="{15D86288-0652-4271-A3BE-473BCAA60B29}"/>
                </a:ext>
              </a:extLst>
            </p:cNvPr>
            <p:cNvGrpSpPr/>
            <p:nvPr/>
          </p:nvGrpSpPr>
          <p:grpSpPr>
            <a:xfrm>
              <a:off x="3576728" y="396278"/>
              <a:ext cx="6946230" cy="3910951"/>
              <a:chOff x="3576728" y="396278"/>
              <a:chExt cx="6946230" cy="3910951"/>
            </a:xfrm>
          </p:grpSpPr>
          <p:grpSp>
            <p:nvGrpSpPr>
              <p:cNvPr id="4" name="object 4"/>
              <p:cNvGrpSpPr/>
              <p:nvPr/>
            </p:nvGrpSpPr>
            <p:grpSpPr>
              <a:xfrm>
                <a:off x="3579233" y="396278"/>
                <a:ext cx="6943725" cy="3910951"/>
                <a:chOff x="3457004" y="352876"/>
                <a:chExt cx="6943725" cy="2451198"/>
              </a:xfrm>
              <a:solidFill>
                <a:schemeClr val="accent2">
                  <a:lumMod val="40000"/>
                  <a:lumOff val="60000"/>
                </a:schemeClr>
              </a:solidFill>
            </p:grpSpPr>
            <p:sp>
              <p:nvSpPr>
                <p:cNvPr id="5" name="object 5"/>
                <p:cNvSpPr/>
                <p:nvPr/>
              </p:nvSpPr>
              <p:spPr>
                <a:xfrm>
                  <a:off x="3457004" y="352876"/>
                  <a:ext cx="6943725" cy="2451198"/>
                </a:xfrm>
                <a:custGeom>
                  <a:avLst/>
                  <a:gdLst/>
                  <a:ahLst/>
                  <a:cxnLst/>
                  <a:rect l="l" t="t" r="r" b="b"/>
                  <a:pathLst>
                    <a:path w="6943725" h="2562225">
                      <a:moveTo>
                        <a:pt x="6943725" y="0"/>
                      </a:moveTo>
                      <a:lnTo>
                        <a:pt x="427100" y="0"/>
                      </a:lnTo>
                      <a:lnTo>
                        <a:pt x="380548" y="2505"/>
                      </a:lnTo>
                      <a:lnTo>
                        <a:pt x="335452" y="9847"/>
                      </a:lnTo>
                      <a:lnTo>
                        <a:pt x="292071" y="21765"/>
                      </a:lnTo>
                      <a:lnTo>
                        <a:pt x="250666" y="38001"/>
                      </a:lnTo>
                      <a:lnTo>
                        <a:pt x="211497" y="58293"/>
                      </a:lnTo>
                      <a:lnTo>
                        <a:pt x="174824" y="82381"/>
                      </a:lnTo>
                      <a:lnTo>
                        <a:pt x="140907" y="110006"/>
                      </a:lnTo>
                      <a:lnTo>
                        <a:pt x="110006" y="140907"/>
                      </a:lnTo>
                      <a:lnTo>
                        <a:pt x="82381" y="174824"/>
                      </a:lnTo>
                      <a:lnTo>
                        <a:pt x="58292" y="211497"/>
                      </a:lnTo>
                      <a:lnTo>
                        <a:pt x="38001" y="250666"/>
                      </a:lnTo>
                      <a:lnTo>
                        <a:pt x="21765" y="292071"/>
                      </a:lnTo>
                      <a:lnTo>
                        <a:pt x="9847" y="335452"/>
                      </a:lnTo>
                      <a:lnTo>
                        <a:pt x="2505" y="380548"/>
                      </a:lnTo>
                      <a:lnTo>
                        <a:pt x="0" y="427100"/>
                      </a:lnTo>
                      <a:lnTo>
                        <a:pt x="0" y="2562225"/>
                      </a:lnTo>
                      <a:lnTo>
                        <a:pt x="6516624" y="2562225"/>
                      </a:lnTo>
                      <a:lnTo>
                        <a:pt x="6563176" y="2559719"/>
                      </a:lnTo>
                      <a:lnTo>
                        <a:pt x="6608272" y="2552377"/>
                      </a:lnTo>
                      <a:lnTo>
                        <a:pt x="6651653" y="2540459"/>
                      </a:lnTo>
                      <a:lnTo>
                        <a:pt x="6693058" y="2524223"/>
                      </a:lnTo>
                      <a:lnTo>
                        <a:pt x="6732227" y="2503932"/>
                      </a:lnTo>
                      <a:lnTo>
                        <a:pt x="6768900" y="2479843"/>
                      </a:lnTo>
                      <a:lnTo>
                        <a:pt x="6802817" y="2452218"/>
                      </a:lnTo>
                      <a:lnTo>
                        <a:pt x="6833718" y="2421317"/>
                      </a:lnTo>
                      <a:lnTo>
                        <a:pt x="6861343" y="2387400"/>
                      </a:lnTo>
                      <a:lnTo>
                        <a:pt x="6885431" y="2350727"/>
                      </a:lnTo>
                      <a:lnTo>
                        <a:pt x="6905723" y="2311558"/>
                      </a:lnTo>
                      <a:lnTo>
                        <a:pt x="6921959" y="2270153"/>
                      </a:lnTo>
                      <a:lnTo>
                        <a:pt x="6933877" y="2226772"/>
                      </a:lnTo>
                      <a:lnTo>
                        <a:pt x="6941219" y="2181676"/>
                      </a:lnTo>
                      <a:lnTo>
                        <a:pt x="6943725" y="2135124"/>
                      </a:lnTo>
                      <a:lnTo>
                        <a:pt x="6943725" y="0"/>
                      </a:lnTo>
                      <a:close/>
                    </a:path>
                  </a:pathLst>
                </a:custGeom>
                <a:grpFill/>
                <a:ln>
                  <a:solidFill>
                    <a:srgbClr val="6D1919"/>
                  </a:solidFill>
                </a:ln>
              </p:spPr>
              <p:txBody>
                <a:bodyPr wrap="square" lIns="0" tIns="0" rIns="0" bIns="0" rtlCol="0"/>
                <a:lstStyle/>
                <a:p>
                  <a:endParaRPr dirty="0"/>
                </a:p>
              </p:txBody>
            </p:sp>
            <p:sp>
              <p:nvSpPr>
                <p:cNvPr id="8" name="object 8"/>
                <p:cNvSpPr/>
                <p:nvPr/>
              </p:nvSpPr>
              <p:spPr>
                <a:xfrm>
                  <a:off x="8101375" y="403577"/>
                  <a:ext cx="2228850" cy="209631"/>
                </a:xfrm>
                <a:custGeom>
                  <a:avLst/>
                  <a:gdLst/>
                  <a:ahLst/>
                  <a:cxnLst/>
                  <a:rect l="l" t="t" r="r" b="b"/>
                  <a:pathLst>
                    <a:path w="2228850" h="352425">
                      <a:moveTo>
                        <a:pt x="58800" y="0"/>
                      </a:moveTo>
                      <a:lnTo>
                        <a:pt x="2228850" y="0"/>
                      </a:lnTo>
                      <a:lnTo>
                        <a:pt x="2228850" y="293624"/>
                      </a:lnTo>
                      <a:lnTo>
                        <a:pt x="2224234" y="316527"/>
                      </a:lnTo>
                      <a:lnTo>
                        <a:pt x="2211641" y="335216"/>
                      </a:lnTo>
                      <a:lnTo>
                        <a:pt x="2192952" y="347809"/>
                      </a:lnTo>
                      <a:lnTo>
                        <a:pt x="2170049" y="352425"/>
                      </a:lnTo>
                      <a:lnTo>
                        <a:pt x="0" y="352425"/>
                      </a:lnTo>
                      <a:lnTo>
                        <a:pt x="0" y="58800"/>
                      </a:lnTo>
                      <a:lnTo>
                        <a:pt x="4615" y="35897"/>
                      </a:lnTo>
                      <a:lnTo>
                        <a:pt x="17208" y="17208"/>
                      </a:lnTo>
                      <a:lnTo>
                        <a:pt x="35897" y="4615"/>
                      </a:lnTo>
                      <a:lnTo>
                        <a:pt x="58800" y="0"/>
                      </a:lnTo>
                      <a:close/>
                    </a:path>
                  </a:pathLst>
                </a:custGeom>
                <a:solidFill>
                  <a:srgbClr val="6D1919"/>
                </a:solidFill>
                <a:ln w="12700">
                  <a:solidFill>
                    <a:srgbClr val="6D1919"/>
                  </a:solidFill>
                </a:ln>
              </p:spPr>
              <p:txBody>
                <a:bodyPr wrap="square" lIns="0" tIns="0" rIns="0" bIns="0" rtlCol="0"/>
                <a:lstStyle/>
                <a:p>
                  <a:pPr algn="ctr"/>
                  <a:r>
                    <a:rPr lang="en-GB" sz="1600" dirty="0">
                      <a:solidFill>
                        <a:schemeClr val="bg1"/>
                      </a:solidFill>
                    </a:rPr>
                    <a:t>Core Areas of Learning</a:t>
                  </a:r>
                  <a:endParaRPr sz="1600" dirty="0">
                    <a:solidFill>
                      <a:schemeClr val="bg1"/>
                    </a:solidFill>
                  </a:endParaRPr>
                </a:p>
              </p:txBody>
            </p:sp>
          </p:grpSp>
          <p:sp>
            <p:nvSpPr>
              <p:cNvPr id="9" name="object 9"/>
              <p:cNvSpPr txBox="1"/>
              <p:nvPr/>
            </p:nvSpPr>
            <p:spPr>
              <a:xfrm>
                <a:off x="3576728" y="702083"/>
                <a:ext cx="6943724" cy="287771"/>
              </a:xfrm>
              <a:custGeom>
                <a:avLst/>
                <a:gdLst>
                  <a:gd name="connsiteX0" fmla="*/ 0 w 6577471"/>
                  <a:gd name="connsiteY0" fmla="*/ 0 h 2101857"/>
                  <a:gd name="connsiteX1" fmla="*/ 6577471 w 6577471"/>
                  <a:gd name="connsiteY1" fmla="*/ 0 h 2101857"/>
                  <a:gd name="connsiteX2" fmla="*/ 6577471 w 6577471"/>
                  <a:gd name="connsiteY2" fmla="*/ 2101857 h 2101857"/>
                  <a:gd name="connsiteX3" fmla="*/ 0 w 6577471"/>
                  <a:gd name="connsiteY3" fmla="*/ 2101857 h 2101857"/>
                  <a:gd name="connsiteX4" fmla="*/ 0 w 6577471"/>
                  <a:gd name="connsiteY4" fmla="*/ 0 h 2101857"/>
                  <a:gd name="connsiteX0" fmla="*/ 0 w 6616382"/>
                  <a:gd name="connsiteY0" fmla="*/ 0 h 3142716"/>
                  <a:gd name="connsiteX1" fmla="*/ 6577471 w 6616382"/>
                  <a:gd name="connsiteY1" fmla="*/ 0 h 3142716"/>
                  <a:gd name="connsiteX2" fmla="*/ 6616382 w 6616382"/>
                  <a:gd name="connsiteY2" fmla="*/ 3142716 h 3142716"/>
                  <a:gd name="connsiteX3" fmla="*/ 0 w 6616382"/>
                  <a:gd name="connsiteY3" fmla="*/ 2101857 h 3142716"/>
                  <a:gd name="connsiteX4" fmla="*/ 0 w 6616382"/>
                  <a:gd name="connsiteY4" fmla="*/ 0 h 3142716"/>
                  <a:gd name="connsiteX0" fmla="*/ 9728 w 6626110"/>
                  <a:gd name="connsiteY0" fmla="*/ 0 h 3162172"/>
                  <a:gd name="connsiteX1" fmla="*/ 6587199 w 6626110"/>
                  <a:gd name="connsiteY1" fmla="*/ 0 h 3162172"/>
                  <a:gd name="connsiteX2" fmla="*/ 6626110 w 6626110"/>
                  <a:gd name="connsiteY2" fmla="*/ 3142716 h 3162172"/>
                  <a:gd name="connsiteX3" fmla="*/ 0 w 6626110"/>
                  <a:gd name="connsiteY3" fmla="*/ 3162172 h 3162172"/>
                  <a:gd name="connsiteX4" fmla="*/ 9728 w 6626110"/>
                  <a:gd name="connsiteY4" fmla="*/ 0 h 3162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26110" h="3162172">
                    <a:moveTo>
                      <a:pt x="9728" y="0"/>
                    </a:moveTo>
                    <a:lnTo>
                      <a:pt x="6587199" y="0"/>
                    </a:lnTo>
                    <a:lnTo>
                      <a:pt x="6626110" y="3142716"/>
                    </a:lnTo>
                    <a:lnTo>
                      <a:pt x="0" y="3162172"/>
                    </a:lnTo>
                    <a:cubicBezTo>
                      <a:pt x="3243" y="2108115"/>
                      <a:pt x="6485" y="1054057"/>
                      <a:pt x="9728" y="0"/>
                    </a:cubicBezTo>
                    <a:close/>
                  </a:path>
                </a:pathLst>
              </a:custGeom>
            </p:spPr>
            <p:txBody>
              <a:bodyPr vert="horz" wrap="square" lIns="0" tIns="125730" rIns="0" bIns="0" rtlCol="0">
                <a:spAutoFit/>
              </a:bodyPr>
              <a:lstStyle/>
              <a:p>
                <a:pPr marL="12700" marR="5080">
                  <a:lnSpc>
                    <a:spcPct val="109500"/>
                  </a:lnSpc>
                  <a:spcBef>
                    <a:spcPts val="305"/>
                  </a:spcBef>
                </a:pPr>
                <a:endParaRPr lang="en-GB" sz="1000" spc="-10" dirty="0">
                  <a:latin typeface="Calibri"/>
                  <a:cs typeface="Calibri"/>
                </a:endParaRPr>
              </a:p>
            </p:txBody>
          </p:sp>
        </p:grpSp>
        <p:grpSp>
          <p:nvGrpSpPr>
            <p:cNvPr id="97" name="Group 96">
              <a:extLst>
                <a:ext uri="{FF2B5EF4-FFF2-40B4-BE49-F238E27FC236}">
                  <a16:creationId xmlns:a16="http://schemas.microsoft.com/office/drawing/2014/main" id="{549A65DE-1DEC-45E3-A934-AAB95864689E}"/>
                </a:ext>
              </a:extLst>
            </p:cNvPr>
            <p:cNvGrpSpPr/>
            <p:nvPr/>
          </p:nvGrpSpPr>
          <p:grpSpPr>
            <a:xfrm>
              <a:off x="647395" y="2902777"/>
              <a:ext cx="2307590" cy="1391920"/>
              <a:chOff x="303547" y="2924465"/>
              <a:chExt cx="2307590" cy="1391920"/>
            </a:xfrm>
          </p:grpSpPr>
          <p:sp>
            <p:nvSpPr>
              <p:cNvPr id="15" name="object 15"/>
              <p:cNvSpPr/>
              <p:nvPr/>
            </p:nvSpPr>
            <p:spPr>
              <a:xfrm>
                <a:off x="303547" y="2924465"/>
                <a:ext cx="2307590" cy="1391920"/>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18" name="object 18"/>
              <p:cNvSpPr txBox="1"/>
              <p:nvPr/>
            </p:nvSpPr>
            <p:spPr>
              <a:xfrm>
                <a:off x="417068" y="3253257"/>
                <a:ext cx="2084705" cy="538481"/>
              </a:xfrm>
              <a:prstGeom prst="rect">
                <a:avLst/>
              </a:prstGeom>
            </p:spPr>
            <p:txBody>
              <a:bodyPr vert="horz" wrap="square" lIns="0" tIns="13335" rIns="0" bIns="0" rtlCol="0">
                <a:spAutoFit/>
              </a:bodyPr>
              <a:lstStyle/>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sz="1000" dirty="0">
                  <a:latin typeface="Calibri"/>
                  <a:cs typeface="Calibri"/>
                </a:endParaRPr>
              </a:p>
            </p:txBody>
          </p:sp>
        </p:grpSp>
        <p:grpSp>
          <p:nvGrpSpPr>
            <p:cNvPr id="100" name="Group 99">
              <a:extLst>
                <a:ext uri="{FF2B5EF4-FFF2-40B4-BE49-F238E27FC236}">
                  <a16:creationId xmlns:a16="http://schemas.microsoft.com/office/drawing/2014/main" id="{81F0164D-8906-4100-AE44-EABBA542EF0F}"/>
                </a:ext>
              </a:extLst>
            </p:cNvPr>
            <p:cNvGrpSpPr/>
            <p:nvPr/>
          </p:nvGrpSpPr>
          <p:grpSpPr>
            <a:xfrm>
              <a:off x="5716622" y="4350756"/>
              <a:ext cx="2349694" cy="1403985"/>
              <a:chOff x="8055609" y="2866390"/>
              <a:chExt cx="2349694" cy="1403985"/>
            </a:xfrm>
          </p:grpSpPr>
          <p:grpSp>
            <p:nvGrpSpPr>
              <p:cNvPr id="19" name="object 19"/>
              <p:cNvGrpSpPr/>
              <p:nvPr/>
            </p:nvGrpSpPr>
            <p:grpSpPr>
              <a:xfrm>
                <a:off x="8055609" y="2866390"/>
                <a:ext cx="2347595" cy="1403985"/>
                <a:chOff x="8055609" y="2866390"/>
                <a:chExt cx="2347595" cy="1403985"/>
              </a:xfrm>
              <a:solidFill>
                <a:schemeClr val="accent2">
                  <a:lumMod val="40000"/>
                  <a:lumOff val="60000"/>
                </a:schemeClr>
              </a:solidFill>
            </p:grpSpPr>
            <p:sp>
              <p:nvSpPr>
                <p:cNvPr id="20" name="object 20"/>
                <p:cNvSpPr/>
                <p:nvPr/>
              </p:nvSpPr>
              <p:spPr>
                <a:xfrm>
                  <a:off x="8061959" y="2872740"/>
                  <a:ext cx="2334895" cy="1391285"/>
                </a:xfrm>
                <a:custGeom>
                  <a:avLst/>
                  <a:gdLst/>
                  <a:ahLst/>
                  <a:cxnLst/>
                  <a:rect l="l" t="t" r="r" b="b"/>
                  <a:pathLst>
                    <a:path w="2334895" h="1391285">
                      <a:moveTo>
                        <a:pt x="2334895" y="0"/>
                      </a:moveTo>
                      <a:lnTo>
                        <a:pt x="231901" y="0"/>
                      </a:lnTo>
                      <a:lnTo>
                        <a:pt x="185146" y="4708"/>
                      </a:lnTo>
                      <a:lnTo>
                        <a:pt x="141606" y="18214"/>
                      </a:lnTo>
                      <a:lnTo>
                        <a:pt x="102213" y="39587"/>
                      </a:lnTo>
                      <a:lnTo>
                        <a:pt x="67897" y="67897"/>
                      </a:lnTo>
                      <a:lnTo>
                        <a:pt x="39587" y="102213"/>
                      </a:lnTo>
                      <a:lnTo>
                        <a:pt x="18214" y="141606"/>
                      </a:lnTo>
                      <a:lnTo>
                        <a:pt x="4708" y="185146"/>
                      </a:lnTo>
                      <a:lnTo>
                        <a:pt x="0" y="231901"/>
                      </a:lnTo>
                      <a:lnTo>
                        <a:pt x="0" y="1391285"/>
                      </a:lnTo>
                      <a:lnTo>
                        <a:pt x="2102993" y="1391285"/>
                      </a:lnTo>
                      <a:lnTo>
                        <a:pt x="2149748" y="1386576"/>
                      </a:lnTo>
                      <a:lnTo>
                        <a:pt x="2193288" y="1373070"/>
                      </a:lnTo>
                      <a:lnTo>
                        <a:pt x="2232681" y="1351697"/>
                      </a:lnTo>
                      <a:lnTo>
                        <a:pt x="2266997" y="1323387"/>
                      </a:lnTo>
                      <a:lnTo>
                        <a:pt x="2295307" y="1289071"/>
                      </a:lnTo>
                      <a:lnTo>
                        <a:pt x="2316680" y="1249678"/>
                      </a:lnTo>
                      <a:lnTo>
                        <a:pt x="2330186" y="1206138"/>
                      </a:lnTo>
                      <a:lnTo>
                        <a:pt x="2334895" y="1159383"/>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1" name="object 21"/>
                <p:cNvSpPr/>
                <p:nvPr/>
              </p:nvSpPr>
              <p:spPr>
                <a:xfrm>
                  <a:off x="8061959" y="2872740"/>
                  <a:ext cx="2334895" cy="1391285"/>
                </a:xfrm>
                <a:custGeom>
                  <a:avLst/>
                  <a:gdLst/>
                  <a:ahLst/>
                  <a:cxnLst/>
                  <a:rect l="l" t="t" r="r" b="b"/>
                  <a:pathLst>
                    <a:path w="2334895" h="1391285">
                      <a:moveTo>
                        <a:pt x="231901" y="0"/>
                      </a:moveTo>
                      <a:lnTo>
                        <a:pt x="2334895" y="0"/>
                      </a:lnTo>
                      <a:lnTo>
                        <a:pt x="2334895" y="1159383"/>
                      </a:lnTo>
                      <a:lnTo>
                        <a:pt x="2330186" y="1206138"/>
                      </a:lnTo>
                      <a:lnTo>
                        <a:pt x="2316680" y="1249678"/>
                      </a:lnTo>
                      <a:lnTo>
                        <a:pt x="2295307" y="1289071"/>
                      </a:lnTo>
                      <a:lnTo>
                        <a:pt x="2266997" y="1323387"/>
                      </a:lnTo>
                      <a:lnTo>
                        <a:pt x="2232681" y="1351697"/>
                      </a:lnTo>
                      <a:lnTo>
                        <a:pt x="2193288" y="1373070"/>
                      </a:lnTo>
                      <a:lnTo>
                        <a:pt x="2149748" y="1386576"/>
                      </a:lnTo>
                      <a:lnTo>
                        <a:pt x="2102993" y="1391285"/>
                      </a:lnTo>
                      <a:lnTo>
                        <a:pt x="0" y="1391285"/>
                      </a:lnTo>
                      <a:lnTo>
                        <a:pt x="0" y="231901"/>
                      </a:lnTo>
                      <a:lnTo>
                        <a:pt x="4708" y="185146"/>
                      </a:lnTo>
                      <a:lnTo>
                        <a:pt x="18214" y="141606"/>
                      </a:lnTo>
                      <a:lnTo>
                        <a:pt x="39587" y="102213"/>
                      </a:lnTo>
                      <a:lnTo>
                        <a:pt x="67897" y="67897"/>
                      </a:lnTo>
                      <a:lnTo>
                        <a:pt x="102213" y="39587"/>
                      </a:lnTo>
                      <a:lnTo>
                        <a:pt x="141606" y="18214"/>
                      </a:lnTo>
                      <a:lnTo>
                        <a:pt x="185146" y="4708"/>
                      </a:lnTo>
                      <a:lnTo>
                        <a:pt x="231901" y="0"/>
                      </a:lnTo>
                      <a:close/>
                    </a:path>
                  </a:pathLst>
                </a:custGeom>
                <a:grpFill/>
                <a:ln w="12700">
                  <a:solidFill>
                    <a:schemeClr val="accent2">
                      <a:lumMod val="50000"/>
                    </a:schemeClr>
                  </a:solidFill>
                </a:ln>
              </p:spPr>
              <p:txBody>
                <a:bodyPr wrap="square" lIns="0" tIns="0" rIns="0" bIns="0" rtlCol="0"/>
                <a:lstStyle/>
                <a:p>
                  <a:endParaRPr dirty="0"/>
                </a:p>
              </p:txBody>
            </p:sp>
          </p:grpSp>
          <p:sp>
            <p:nvSpPr>
              <p:cNvPr id="22" name="object 22"/>
              <p:cNvSpPr txBox="1"/>
              <p:nvPr/>
            </p:nvSpPr>
            <p:spPr>
              <a:xfrm>
                <a:off x="9076817" y="2923565"/>
                <a:ext cx="1271270" cy="221855"/>
              </a:xfrm>
              <a:prstGeom prst="rect">
                <a:avLst/>
              </a:prstGeom>
              <a:solidFill>
                <a:schemeClr val="accent2">
                  <a:lumMod val="50000"/>
                </a:schemeClr>
              </a:solidFill>
            </p:spPr>
            <p:txBody>
              <a:bodyPr vert="horz" wrap="square" lIns="0" tIns="52069" rIns="0" bIns="0" rtlCol="0">
                <a:spAutoFit/>
              </a:bodyPr>
              <a:lstStyle/>
              <a:p>
                <a:pPr marL="729615">
                  <a:lnSpc>
                    <a:spcPct val="100000"/>
                  </a:lnSpc>
                  <a:spcBef>
                    <a:spcPts val="409"/>
                  </a:spcBef>
                </a:pPr>
                <a:r>
                  <a:rPr lang="en-GB" sz="1100" spc="-10" dirty="0">
                    <a:solidFill>
                      <a:srgbClr val="FFFFFF"/>
                    </a:solidFill>
                    <a:latin typeface="Calibri"/>
                    <a:cs typeface="Calibri"/>
                  </a:rPr>
                  <a:t>History</a:t>
                </a:r>
                <a:endParaRPr sz="1100" dirty="0">
                  <a:latin typeface="Calibri"/>
                  <a:cs typeface="Calibri"/>
                </a:endParaRPr>
              </a:p>
            </p:txBody>
          </p:sp>
          <p:sp>
            <p:nvSpPr>
              <p:cNvPr id="23" name="object 23"/>
              <p:cNvSpPr txBox="1"/>
              <p:nvPr/>
            </p:nvSpPr>
            <p:spPr>
              <a:xfrm>
                <a:off x="8137017" y="3183153"/>
                <a:ext cx="2268286" cy="720582"/>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9" name="Group 98">
              <a:extLst>
                <a:ext uri="{FF2B5EF4-FFF2-40B4-BE49-F238E27FC236}">
                  <a16:creationId xmlns:a16="http://schemas.microsoft.com/office/drawing/2014/main" id="{6777DA5E-B306-41E3-968E-1CE56C48134B}"/>
                </a:ext>
              </a:extLst>
            </p:cNvPr>
            <p:cNvGrpSpPr/>
            <p:nvPr/>
          </p:nvGrpSpPr>
          <p:grpSpPr>
            <a:xfrm>
              <a:off x="3240850" y="4403728"/>
              <a:ext cx="2347595" cy="1404620"/>
              <a:chOff x="5449570" y="2866390"/>
              <a:chExt cx="2347595" cy="1404620"/>
            </a:xfrm>
          </p:grpSpPr>
          <p:grpSp>
            <p:nvGrpSpPr>
              <p:cNvPr id="24" name="object 24"/>
              <p:cNvGrpSpPr/>
              <p:nvPr/>
            </p:nvGrpSpPr>
            <p:grpSpPr>
              <a:xfrm>
                <a:off x="5449570" y="2866390"/>
                <a:ext cx="2347595" cy="1404620"/>
                <a:chOff x="5449570" y="2866390"/>
                <a:chExt cx="2347595" cy="1404620"/>
              </a:xfrm>
              <a:solidFill>
                <a:schemeClr val="accent2">
                  <a:lumMod val="40000"/>
                  <a:lumOff val="60000"/>
                </a:schemeClr>
              </a:solidFill>
            </p:grpSpPr>
            <p:sp>
              <p:nvSpPr>
                <p:cNvPr id="25" name="object 25"/>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6" name="object 26"/>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27" name="object 27"/>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Computing</a:t>
                </a:r>
                <a:endParaRPr sz="1100" dirty="0">
                  <a:latin typeface="Calibri"/>
                  <a:cs typeface="Calibri"/>
                </a:endParaRPr>
              </a:p>
            </p:txBody>
          </p:sp>
          <p:sp>
            <p:nvSpPr>
              <p:cNvPr id="28" name="object 28"/>
              <p:cNvSpPr txBox="1"/>
              <p:nvPr/>
            </p:nvSpPr>
            <p:spPr>
              <a:xfrm>
                <a:off x="5518277" y="3105613"/>
                <a:ext cx="2176744" cy="895373"/>
              </a:xfrm>
              <a:prstGeom prst="rect">
                <a:avLst/>
              </a:prstGeom>
            </p:spPr>
            <p:txBody>
              <a:bodyPr vert="horz" wrap="square" lIns="0" tIns="13335" rIns="0" bIns="0" rtlCol="0">
                <a:spAutoFit/>
              </a:bodyPr>
              <a:lstStyle/>
              <a:p>
                <a:pPr marL="12700" marR="5080">
                  <a:lnSpc>
                    <a:spcPct val="108500"/>
                  </a:lnSpc>
                  <a:spcBef>
                    <a:spcPts val="105"/>
                  </a:spcBef>
                </a:pP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sz="1000" dirty="0">
                  <a:latin typeface="Calibri"/>
                  <a:cs typeface="Calibri"/>
                </a:endParaRPr>
              </a:p>
            </p:txBody>
          </p:sp>
        </p:grpSp>
        <p:grpSp>
          <p:nvGrpSpPr>
            <p:cNvPr id="3" name="Group 2">
              <a:extLst>
                <a:ext uri="{FF2B5EF4-FFF2-40B4-BE49-F238E27FC236}">
                  <a16:creationId xmlns:a16="http://schemas.microsoft.com/office/drawing/2014/main" id="{3A6F91BC-0E7E-46E7-9C78-53A2C7B914DF}"/>
                </a:ext>
              </a:extLst>
            </p:cNvPr>
            <p:cNvGrpSpPr/>
            <p:nvPr/>
          </p:nvGrpSpPr>
          <p:grpSpPr>
            <a:xfrm>
              <a:off x="647395" y="5896159"/>
              <a:ext cx="2371437" cy="1540866"/>
              <a:chOff x="2173130" y="4366260"/>
              <a:chExt cx="2085815" cy="1553845"/>
            </a:xfrm>
          </p:grpSpPr>
          <p:grpSp>
            <p:nvGrpSpPr>
              <p:cNvPr id="48" name="object 48"/>
              <p:cNvGrpSpPr/>
              <p:nvPr/>
            </p:nvGrpSpPr>
            <p:grpSpPr>
              <a:xfrm>
                <a:off x="2173130" y="4366260"/>
                <a:ext cx="2085815" cy="1553845"/>
                <a:chOff x="2173130" y="4366260"/>
                <a:chExt cx="2085815" cy="1553845"/>
              </a:xfrm>
              <a:solidFill>
                <a:schemeClr val="accent2">
                  <a:lumMod val="40000"/>
                  <a:lumOff val="60000"/>
                </a:schemeClr>
              </a:solidFill>
            </p:grpSpPr>
            <p:sp>
              <p:nvSpPr>
                <p:cNvPr id="49" name="object 49"/>
                <p:cNvSpPr/>
                <p:nvPr/>
              </p:nvSpPr>
              <p:spPr>
                <a:xfrm>
                  <a:off x="2192020" y="4366260"/>
                  <a:ext cx="2066925" cy="1553845"/>
                </a:xfrm>
                <a:custGeom>
                  <a:avLst/>
                  <a:gdLst/>
                  <a:ahLst/>
                  <a:cxnLst/>
                  <a:rect l="l" t="t" r="r" b="b"/>
                  <a:pathLst>
                    <a:path w="2066925" h="1553845">
                      <a:moveTo>
                        <a:pt x="2066925"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1"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p:spPr>
              <p:txBody>
                <a:bodyPr wrap="square" lIns="0" tIns="0" rIns="0" bIns="0" rtlCol="0"/>
                <a:lstStyle/>
                <a:p>
                  <a:endParaRPr dirty="0"/>
                </a:p>
              </p:txBody>
            </p:sp>
            <p:sp>
              <p:nvSpPr>
                <p:cNvPr id="50" name="object 50"/>
                <p:cNvSpPr/>
                <p:nvPr/>
              </p:nvSpPr>
              <p:spPr>
                <a:xfrm>
                  <a:off x="2173130" y="4366260"/>
                  <a:ext cx="2066925" cy="1553845"/>
                </a:xfrm>
                <a:custGeom>
                  <a:avLst/>
                  <a:gdLst/>
                  <a:ahLst/>
                  <a:cxnLst/>
                  <a:rect l="l" t="t" r="r" b="b"/>
                  <a:pathLst>
                    <a:path w="2066925" h="1553845">
                      <a:moveTo>
                        <a:pt x="258953"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1"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699">
                  <a:solidFill>
                    <a:schemeClr val="accent2">
                      <a:lumMod val="50000"/>
                    </a:schemeClr>
                  </a:solidFill>
                </a:ln>
              </p:spPr>
              <p:txBody>
                <a:bodyPr wrap="square" lIns="0" tIns="0" rIns="0" bIns="0" rtlCol="0"/>
                <a:lstStyle/>
                <a:p>
                  <a:endParaRPr dirty="0"/>
                </a:p>
              </p:txBody>
            </p:sp>
          </p:grpSp>
          <p:sp>
            <p:nvSpPr>
              <p:cNvPr id="51" name="object 51"/>
              <p:cNvSpPr txBox="1"/>
              <p:nvPr/>
            </p:nvSpPr>
            <p:spPr>
              <a:xfrm>
                <a:off x="3088767" y="4418812"/>
                <a:ext cx="1126490" cy="221855"/>
              </a:xfrm>
              <a:prstGeom prst="rect">
                <a:avLst/>
              </a:prstGeom>
              <a:solidFill>
                <a:schemeClr val="accent2">
                  <a:lumMod val="50000"/>
                </a:schemeClr>
              </a:solidFill>
            </p:spPr>
            <p:txBody>
              <a:bodyPr vert="horz" wrap="square" lIns="0" tIns="52069" rIns="0" bIns="0" rtlCol="0">
                <a:spAutoFit/>
              </a:bodyPr>
              <a:lstStyle/>
              <a:p>
                <a:pPr marR="95250" algn="r">
                  <a:lnSpc>
                    <a:spcPct val="100000"/>
                  </a:lnSpc>
                  <a:spcBef>
                    <a:spcPts val="409"/>
                  </a:spcBef>
                </a:pPr>
                <a:r>
                  <a:rPr sz="1100" spc="-25" dirty="0">
                    <a:solidFill>
                      <a:srgbClr val="FFFFFF"/>
                    </a:solidFill>
                    <a:latin typeface="Calibri"/>
                    <a:cs typeface="Calibri"/>
                  </a:rPr>
                  <a:t>Art</a:t>
                </a:r>
                <a:endParaRPr sz="1100" dirty="0">
                  <a:latin typeface="Calibri"/>
                  <a:cs typeface="Calibri"/>
                </a:endParaRPr>
              </a:p>
            </p:txBody>
          </p:sp>
          <p:sp>
            <p:nvSpPr>
              <p:cNvPr id="52" name="object 52"/>
              <p:cNvSpPr txBox="1"/>
              <p:nvPr/>
            </p:nvSpPr>
            <p:spPr>
              <a:xfrm>
                <a:off x="2186520" y="4690240"/>
                <a:ext cx="2005498" cy="543017"/>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5" name="Group 94">
              <a:extLst>
                <a:ext uri="{FF2B5EF4-FFF2-40B4-BE49-F238E27FC236}">
                  <a16:creationId xmlns:a16="http://schemas.microsoft.com/office/drawing/2014/main" id="{F9BE5E4B-60C7-4DC1-B998-9383C2228B65}"/>
                </a:ext>
              </a:extLst>
            </p:cNvPr>
            <p:cNvGrpSpPr/>
            <p:nvPr/>
          </p:nvGrpSpPr>
          <p:grpSpPr>
            <a:xfrm>
              <a:off x="5722972" y="5858287"/>
              <a:ext cx="2360282" cy="1577478"/>
              <a:chOff x="6423659" y="4354195"/>
              <a:chExt cx="2088261" cy="1566545"/>
            </a:xfrm>
          </p:grpSpPr>
          <p:grpSp>
            <p:nvGrpSpPr>
              <p:cNvPr id="53" name="object 53"/>
              <p:cNvGrpSpPr/>
              <p:nvPr/>
            </p:nvGrpSpPr>
            <p:grpSpPr>
              <a:xfrm>
                <a:off x="6423659" y="4354195"/>
                <a:ext cx="2079625" cy="1566545"/>
                <a:chOff x="6423659" y="4354195"/>
                <a:chExt cx="2079625" cy="1566545"/>
              </a:xfrm>
              <a:solidFill>
                <a:schemeClr val="accent2">
                  <a:lumMod val="40000"/>
                  <a:lumOff val="60000"/>
                </a:schemeClr>
              </a:solidFill>
            </p:grpSpPr>
            <p:sp>
              <p:nvSpPr>
                <p:cNvPr id="54" name="object 54"/>
                <p:cNvSpPr/>
                <p:nvPr/>
              </p:nvSpPr>
              <p:spPr>
                <a:xfrm>
                  <a:off x="6430009" y="4360545"/>
                  <a:ext cx="2066925" cy="1553845"/>
                </a:xfrm>
                <a:custGeom>
                  <a:avLst/>
                  <a:gdLst/>
                  <a:ahLst/>
                  <a:cxnLst/>
                  <a:rect l="l" t="t" r="r" b="b"/>
                  <a:pathLst>
                    <a:path w="2066925" h="1553845">
                      <a:moveTo>
                        <a:pt x="2066670"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717" y="1553845"/>
                      </a:lnTo>
                      <a:lnTo>
                        <a:pt x="1854261" y="1549672"/>
                      </a:lnTo>
                      <a:lnTo>
                        <a:pt x="1898069" y="1537642"/>
                      </a:lnTo>
                      <a:lnTo>
                        <a:pt x="1938410" y="1518487"/>
                      </a:lnTo>
                      <a:lnTo>
                        <a:pt x="1974552" y="1492937"/>
                      </a:lnTo>
                      <a:lnTo>
                        <a:pt x="2005763" y="1461726"/>
                      </a:lnTo>
                      <a:lnTo>
                        <a:pt x="2031313" y="1425584"/>
                      </a:lnTo>
                      <a:lnTo>
                        <a:pt x="2050468" y="1385243"/>
                      </a:lnTo>
                      <a:lnTo>
                        <a:pt x="2062498" y="1341435"/>
                      </a:lnTo>
                      <a:lnTo>
                        <a:pt x="2066670" y="1294892"/>
                      </a:lnTo>
                      <a:lnTo>
                        <a:pt x="2066670" y="0"/>
                      </a:lnTo>
                      <a:close/>
                    </a:path>
                  </a:pathLst>
                </a:custGeom>
                <a:grpFill/>
                <a:ln>
                  <a:solidFill>
                    <a:schemeClr val="accent2">
                      <a:lumMod val="50000"/>
                    </a:schemeClr>
                  </a:solidFill>
                </a:ln>
              </p:spPr>
              <p:txBody>
                <a:bodyPr wrap="square" lIns="0" tIns="0" rIns="0" bIns="0" rtlCol="0"/>
                <a:lstStyle/>
                <a:p>
                  <a:endParaRPr dirty="0"/>
                </a:p>
              </p:txBody>
            </p:sp>
            <p:sp>
              <p:nvSpPr>
                <p:cNvPr id="55" name="object 55"/>
                <p:cNvSpPr/>
                <p:nvPr/>
              </p:nvSpPr>
              <p:spPr>
                <a:xfrm>
                  <a:off x="6430009" y="4360545"/>
                  <a:ext cx="2066925" cy="1553845"/>
                </a:xfrm>
                <a:custGeom>
                  <a:avLst/>
                  <a:gdLst/>
                  <a:ahLst/>
                  <a:cxnLst/>
                  <a:rect l="l" t="t" r="r" b="b"/>
                  <a:pathLst>
                    <a:path w="2066925" h="1553845">
                      <a:moveTo>
                        <a:pt x="258953" y="0"/>
                      </a:moveTo>
                      <a:lnTo>
                        <a:pt x="2066670" y="0"/>
                      </a:lnTo>
                      <a:lnTo>
                        <a:pt x="2066670" y="1294892"/>
                      </a:lnTo>
                      <a:lnTo>
                        <a:pt x="2062498" y="1341435"/>
                      </a:lnTo>
                      <a:lnTo>
                        <a:pt x="2050468" y="1385243"/>
                      </a:lnTo>
                      <a:lnTo>
                        <a:pt x="2031313" y="1425584"/>
                      </a:lnTo>
                      <a:lnTo>
                        <a:pt x="2005763" y="1461726"/>
                      </a:lnTo>
                      <a:lnTo>
                        <a:pt x="1974552" y="1492937"/>
                      </a:lnTo>
                      <a:lnTo>
                        <a:pt x="1938410" y="1518487"/>
                      </a:lnTo>
                      <a:lnTo>
                        <a:pt x="1898069" y="1537642"/>
                      </a:lnTo>
                      <a:lnTo>
                        <a:pt x="1854261" y="1549672"/>
                      </a:lnTo>
                      <a:lnTo>
                        <a:pt x="180771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700">
                  <a:solidFill>
                    <a:schemeClr val="accent2">
                      <a:lumMod val="50000"/>
                    </a:schemeClr>
                  </a:solidFill>
                </a:ln>
              </p:spPr>
              <p:txBody>
                <a:bodyPr wrap="square" lIns="0" tIns="0" rIns="0" bIns="0" rtlCol="0"/>
                <a:lstStyle/>
                <a:p>
                  <a:endParaRPr dirty="0"/>
                </a:p>
              </p:txBody>
            </p:sp>
          </p:grpSp>
          <p:sp>
            <p:nvSpPr>
              <p:cNvPr id="56" name="object 56"/>
              <p:cNvSpPr txBox="1"/>
              <p:nvPr/>
            </p:nvSpPr>
            <p:spPr>
              <a:xfrm>
                <a:off x="7385430" y="4379917"/>
                <a:ext cx="1126490" cy="312420"/>
              </a:xfrm>
              <a:prstGeom prst="rect">
                <a:avLst/>
              </a:prstGeom>
              <a:solidFill>
                <a:schemeClr val="accent2">
                  <a:lumMod val="50000"/>
                </a:schemeClr>
              </a:solidFill>
            </p:spPr>
            <p:txBody>
              <a:bodyPr vert="horz" wrap="square" lIns="0" tIns="52069" rIns="0" bIns="0" rtlCol="0">
                <a:spAutoFit/>
              </a:bodyPr>
              <a:lstStyle/>
              <a:p>
                <a:pPr marR="93345" algn="r">
                  <a:lnSpc>
                    <a:spcPct val="100000"/>
                  </a:lnSpc>
                  <a:spcBef>
                    <a:spcPts val="409"/>
                  </a:spcBef>
                </a:pPr>
                <a:r>
                  <a:rPr sz="1100" spc="-25" dirty="0">
                    <a:solidFill>
                      <a:srgbClr val="FFFFFF"/>
                    </a:solidFill>
                    <a:latin typeface="Calibri"/>
                    <a:cs typeface="Calibri"/>
                  </a:rPr>
                  <a:t>PE</a:t>
                </a:r>
                <a:endParaRPr sz="1100" dirty="0">
                  <a:latin typeface="Calibri"/>
                  <a:cs typeface="Calibri"/>
                </a:endParaRPr>
              </a:p>
            </p:txBody>
          </p:sp>
          <p:sp>
            <p:nvSpPr>
              <p:cNvPr id="57" name="object 57"/>
              <p:cNvSpPr txBox="1"/>
              <p:nvPr/>
            </p:nvSpPr>
            <p:spPr>
              <a:xfrm>
                <a:off x="6483851" y="4662034"/>
                <a:ext cx="2005608" cy="715588"/>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87" name="Group 86">
              <a:extLst>
                <a:ext uri="{FF2B5EF4-FFF2-40B4-BE49-F238E27FC236}">
                  <a16:creationId xmlns:a16="http://schemas.microsoft.com/office/drawing/2014/main" id="{5DE10F3D-6BE0-4D0E-98DA-B12233D5364A}"/>
                </a:ext>
              </a:extLst>
            </p:cNvPr>
            <p:cNvGrpSpPr/>
            <p:nvPr/>
          </p:nvGrpSpPr>
          <p:grpSpPr>
            <a:xfrm>
              <a:off x="3281054" y="5886483"/>
              <a:ext cx="2301041" cy="1564688"/>
              <a:chOff x="4298950" y="4356100"/>
              <a:chExt cx="2079625" cy="1566545"/>
            </a:xfrm>
          </p:grpSpPr>
          <p:grpSp>
            <p:nvGrpSpPr>
              <p:cNvPr id="58" name="object 58"/>
              <p:cNvGrpSpPr/>
              <p:nvPr/>
            </p:nvGrpSpPr>
            <p:grpSpPr>
              <a:xfrm>
                <a:off x="4298950" y="4356100"/>
                <a:ext cx="2079625" cy="1566545"/>
                <a:chOff x="4298950" y="4356100"/>
                <a:chExt cx="2079625" cy="1566545"/>
              </a:xfrm>
              <a:solidFill>
                <a:schemeClr val="accent2">
                  <a:lumMod val="40000"/>
                  <a:lumOff val="60000"/>
                </a:schemeClr>
              </a:solidFill>
            </p:grpSpPr>
            <p:sp>
              <p:nvSpPr>
                <p:cNvPr id="59" name="object 59"/>
                <p:cNvSpPr/>
                <p:nvPr/>
              </p:nvSpPr>
              <p:spPr>
                <a:xfrm>
                  <a:off x="4305300" y="4362450"/>
                  <a:ext cx="2066925" cy="1553845"/>
                </a:xfrm>
                <a:custGeom>
                  <a:avLst/>
                  <a:gdLst/>
                  <a:ahLst/>
                  <a:cxnLst/>
                  <a:rect l="l" t="t" r="r" b="b"/>
                  <a:pathLst>
                    <a:path w="2066925" h="1553845">
                      <a:moveTo>
                        <a:pt x="2066925"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60" name="object 60"/>
                <p:cNvSpPr/>
                <p:nvPr/>
              </p:nvSpPr>
              <p:spPr>
                <a:xfrm>
                  <a:off x="4305300" y="4362450"/>
                  <a:ext cx="2066925" cy="1553845"/>
                </a:xfrm>
                <a:custGeom>
                  <a:avLst/>
                  <a:gdLst/>
                  <a:ahLst/>
                  <a:cxnLst/>
                  <a:rect l="l" t="t" r="r" b="b"/>
                  <a:pathLst>
                    <a:path w="2066925" h="1553845">
                      <a:moveTo>
                        <a:pt x="258952"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61" name="object 61"/>
              <p:cNvSpPr txBox="1"/>
              <p:nvPr/>
            </p:nvSpPr>
            <p:spPr>
              <a:xfrm>
                <a:off x="5200361" y="4363168"/>
                <a:ext cx="1126490" cy="312420"/>
              </a:xfrm>
              <a:prstGeom prst="rect">
                <a:avLst/>
              </a:prstGeom>
              <a:solidFill>
                <a:schemeClr val="accent2">
                  <a:lumMod val="50000"/>
                </a:schemeClr>
              </a:solidFill>
            </p:spPr>
            <p:txBody>
              <a:bodyPr vert="horz" wrap="square" lIns="0" tIns="51435" rIns="0" bIns="0" rtlCol="0">
                <a:spAutoFit/>
              </a:bodyPr>
              <a:lstStyle/>
              <a:p>
                <a:pPr marL="685800">
                  <a:lnSpc>
                    <a:spcPct val="100000"/>
                  </a:lnSpc>
                  <a:spcBef>
                    <a:spcPts val="405"/>
                  </a:spcBef>
                </a:pPr>
                <a:r>
                  <a:rPr sz="1100" spc="-10" dirty="0">
                    <a:solidFill>
                      <a:srgbClr val="FFFFFF"/>
                    </a:solidFill>
                    <a:latin typeface="Calibri"/>
                    <a:cs typeface="Calibri"/>
                  </a:rPr>
                  <a:t>Music</a:t>
                </a:r>
                <a:endParaRPr sz="1100" dirty="0">
                  <a:latin typeface="Calibri"/>
                  <a:cs typeface="Calibri"/>
                </a:endParaRPr>
              </a:p>
            </p:txBody>
          </p:sp>
          <p:sp>
            <p:nvSpPr>
              <p:cNvPr id="62" name="object 62"/>
              <p:cNvSpPr txBox="1"/>
              <p:nvPr/>
            </p:nvSpPr>
            <p:spPr>
              <a:xfrm>
                <a:off x="4331518" y="4638226"/>
                <a:ext cx="1979890" cy="727985"/>
              </a:xfrm>
              <a:prstGeom prst="rect">
                <a:avLst/>
              </a:prstGeom>
            </p:spPr>
            <p:txBody>
              <a:bodyPr vert="horz" wrap="square" lIns="0" tIns="11430" rIns="0" bIns="0" rtlCol="0">
                <a:spAutoFit/>
              </a:bodyPr>
              <a:lstStyle/>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2" name="Group 1">
              <a:extLst>
                <a:ext uri="{FF2B5EF4-FFF2-40B4-BE49-F238E27FC236}">
                  <a16:creationId xmlns:a16="http://schemas.microsoft.com/office/drawing/2014/main" id="{7EE0EE62-208F-4BD7-A1C0-2CF25A8E572C}"/>
                </a:ext>
              </a:extLst>
            </p:cNvPr>
            <p:cNvGrpSpPr/>
            <p:nvPr/>
          </p:nvGrpSpPr>
          <p:grpSpPr>
            <a:xfrm>
              <a:off x="8254167" y="4344840"/>
              <a:ext cx="2259837" cy="1459118"/>
              <a:chOff x="60325" y="4356100"/>
              <a:chExt cx="2079625" cy="1566545"/>
            </a:xfrm>
          </p:grpSpPr>
          <p:grpSp>
            <p:nvGrpSpPr>
              <p:cNvPr id="77" name="object 77"/>
              <p:cNvGrpSpPr/>
              <p:nvPr/>
            </p:nvGrpSpPr>
            <p:grpSpPr>
              <a:xfrm>
                <a:off x="60325" y="4356100"/>
                <a:ext cx="2079625" cy="1566545"/>
                <a:chOff x="60325" y="4356100"/>
                <a:chExt cx="2079625" cy="1566545"/>
              </a:xfrm>
              <a:solidFill>
                <a:schemeClr val="accent2">
                  <a:lumMod val="40000"/>
                  <a:lumOff val="60000"/>
                </a:schemeClr>
              </a:solidFill>
            </p:grpSpPr>
            <p:sp>
              <p:nvSpPr>
                <p:cNvPr id="78" name="object 78"/>
                <p:cNvSpPr/>
                <p:nvPr/>
              </p:nvSpPr>
              <p:spPr>
                <a:xfrm>
                  <a:off x="66675" y="4362450"/>
                  <a:ext cx="2066925" cy="1553845"/>
                </a:xfrm>
                <a:custGeom>
                  <a:avLst/>
                  <a:gdLst/>
                  <a:ahLst/>
                  <a:cxnLst/>
                  <a:rect l="l" t="t" r="r" b="b"/>
                  <a:pathLst>
                    <a:path w="2066925" h="1553845">
                      <a:moveTo>
                        <a:pt x="2066925" y="0"/>
                      </a:moveTo>
                      <a:lnTo>
                        <a:pt x="258978" y="0"/>
                      </a:lnTo>
                      <a:lnTo>
                        <a:pt x="212427" y="4172"/>
                      </a:lnTo>
                      <a:lnTo>
                        <a:pt x="168613" y="16202"/>
                      </a:lnTo>
                      <a:lnTo>
                        <a:pt x="128268" y="35357"/>
                      </a:lnTo>
                      <a:lnTo>
                        <a:pt x="92122" y="60907"/>
                      </a:lnTo>
                      <a:lnTo>
                        <a:pt x="60909" y="92118"/>
                      </a:lnTo>
                      <a:lnTo>
                        <a:pt x="35358"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79" name="object 79"/>
                <p:cNvSpPr/>
                <p:nvPr/>
              </p:nvSpPr>
              <p:spPr>
                <a:xfrm>
                  <a:off x="66675" y="4362450"/>
                  <a:ext cx="2066925" cy="1553845"/>
                </a:xfrm>
                <a:custGeom>
                  <a:avLst/>
                  <a:gdLst/>
                  <a:ahLst/>
                  <a:cxnLst/>
                  <a:rect l="l" t="t" r="r" b="b"/>
                  <a:pathLst>
                    <a:path w="2066925" h="1553845">
                      <a:moveTo>
                        <a:pt x="258978"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8" y="128260"/>
                      </a:lnTo>
                      <a:lnTo>
                        <a:pt x="60909" y="92118"/>
                      </a:lnTo>
                      <a:lnTo>
                        <a:pt x="92122" y="60907"/>
                      </a:lnTo>
                      <a:lnTo>
                        <a:pt x="128268" y="35357"/>
                      </a:lnTo>
                      <a:lnTo>
                        <a:pt x="168613" y="16202"/>
                      </a:lnTo>
                      <a:lnTo>
                        <a:pt x="212427" y="4172"/>
                      </a:lnTo>
                      <a:lnTo>
                        <a:pt x="258978" y="0"/>
                      </a:lnTo>
                      <a:close/>
                    </a:path>
                  </a:pathLst>
                </a:custGeom>
                <a:grpFill/>
                <a:ln w="12700">
                  <a:solidFill>
                    <a:schemeClr val="accent2">
                      <a:lumMod val="50000"/>
                    </a:schemeClr>
                  </a:solidFill>
                </a:ln>
              </p:spPr>
              <p:txBody>
                <a:bodyPr wrap="square" lIns="0" tIns="0" rIns="0" bIns="0" rtlCol="0"/>
                <a:lstStyle/>
                <a:p>
                  <a:endParaRPr dirty="0"/>
                </a:p>
              </p:txBody>
            </p:sp>
          </p:grpSp>
          <p:sp>
            <p:nvSpPr>
              <p:cNvPr id="80" name="object 80"/>
              <p:cNvSpPr txBox="1"/>
              <p:nvPr/>
            </p:nvSpPr>
            <p:spPr>
              <a:xfrm>
                <a:off x="622300" y="4415002"/>
                <a:ext cx="1467624" cy="223138"/>
              </a:xfrm>
              <a:prstGeom prst="rect">
                <a:avLst/>
              </a:prstGeom>
              <a:solidFill>
                <a:schemeClr val="accent2">
                  <a:lumMod val="50000"/>
                </a:schemeClr>
              </a:solidFill>
            </p:spPr>
            <p:txBody>
              <a:bodyPr vert="horz" wrap="square" lIns="0" tIns="53340" rIns="0" bIns="0" rtlCol="0">
                <a:spAutoFit/>
              </a:bodyPr>
              <a:lstStyle/>
              <a:p>
                <a:pPr marL="154940" algn="r">
                  <a:lnSpc>
                    <a:spcPct val="100000"/>
                  </a:lnSpc>
                  <a:spcBef>
                    <a:spcPts val="420"/>
                  </a:spcBef>
                </a:pPr>
                <a:r>
                  <a:rPr sz="1100" dirty="0">
                    <a:solidFill>
                      <a:srgbClr val="FFFFFF"/>
                    </a:solidFill>
                    <a:latin typeface="Calibri"/>
                    <a:cs typeface="Calibri"/>
                  </a:rPr>
                  <a:t>Design</a:t>
                </a:r>
                <a:r>
                  <a:rPr sz="1100" spc="-15" dirty="0">
                    <a:solidFill>
                      <a:srgbClr val="FFFFFF"/>
                    </a:solidFill>
                    <a:latin typeface="Calibri"/>
                    <a:cs typeface="Calibri"/>
                  </a:rPr>
                  <a:t> </a:t>
                </a:r>
                <a:r>
                  <a:rPr sz="1100" dirty="0">
                    <a:solidFill>
                      <a:srgbClr val="FFFFFF"/>
                    </a:solidFill>
                    <a:latin typeface="Calibri"/>
                    <a:cs typeface="Calibri"/>
                  </a:rPr>
                  <a:t>&amp;</a:t>
                </a:r>
                <a:r>
                  <a:rPr sz="1100" spc="-5" dirty="0">
                    <a:solidFill>
                      <a:srgbClr val="FFFFFF"/>
                    </a:solidFill>
                    <a:latin typeface="Calibri"/>
                    <a:cs typeface="Calibri"/>
                  </a:rPr>
                  <a:t> </a:t>
                </a:r>
                <a:r>
                  <a:rPr sz="1100" spc="-10" dirty="0">
                    <a:solidFill>
                      <a:srgbClr val="FFFFFF"/>
                    </a:solidFill>
                    <a:latin typeface="Calibri"/>
                    <a:cs typeface="Calibri"/>
                  </a:rPr>
                  <a:t>Technology</a:t>
                </a:r>
                <a:endParaRPr sz="1100" dirty="0">
                  <a:latin typeface="Calibri"/>
                  <a:cs typeface="Calibri"/>
                </a:endParaRPr>
              </a:p>
            </p:txBody>
          </p:sp>
          <p:sp>
            <p:nvSpPr>
              <p:cNvPr id="81" name="object 81"/>
              <p:cNvSpPr txBox="1"/>
              <p:nvPr/>
            </p:nvSpPr>
            <p:spPr>
              <a:xfrm>
                <a:off x="119656" y="4726330"/>
                <a:ext cx="1978076" cy="976164"/>
              </a:xfrm>
              <a:prstGeom prst="rect">
                <a:avLst/>
              </a:prstGeom>
            </p:spPr>
            <p:txBody>
              <a:bodyPr vert="horz" wrap="square" lIns="0" tIns="11430" rIns="0" bIns="0" rtlCol="0">
                <a:spAutoFit/>
              </a:bodyPr>
              <a:lstStyle/>
              <a:p>
                <a:pPr marL="12700" marR="5080">
                  <a:lnSpc>
                    <a:spcPct val="109800"/>
                  </a:lnSpc>
                  <a:spcBef>
                    <a:spcPts val="90"/>
                  </a:spcBef>
                </a:pPr>
                <a:endParaRPr lang="en-GB" sz="1050" b="1"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96" name="Group 95">
              <a:extLst>
                <a:ext uri="{FF2B5EF4-FFF2-40B4-BE49-F238E27FC236}">
                  <a16:creationId xmlns:a16="http://schemas.microsoft.com/office/drawing/2014/main" id="{1A118F0C-4F0F-48EF-9737-C24DC61EC92F}"/>
                </a:ext>
              </a:extLst>
            </p:cNvPr>
            <p:cNvGrpSpPr/>
            <p:nvPr/>
          </p:nvGrpSpPr>
          <p:grpSpPr>
            <a:xfrm>
              <a:off x="8229557" y="5892704"/>
              <a:ext cx="2238570" cy="1522031"/>
              <a:chOff x="8520991" y="4297679"/>
              <a:chExt cx="2072078" cy="1553845"/>
            </a:xfrm>
          </p:grpSpPr>
          <p:grpSp>
            <p:nvGrpSpPr>
              <p:cNvPr id="82" name="object 82"/>
              <p:cNvGrpSpPr/>
              <p:nvPr/>
            </p:nvGrpSpPr>
            <p:grpSpPr>
              <a:xfrm>
                <a:off x="8520991" y="4297679"/>
                <a:ext cx="2072078" cy="1553845"/>
                <a:chOff x="8520991" y="4297679"/>
                <a:chExt cx="2072078" cy="1553845"/>
              </a:xfrm>
              <a:solidFill>
                <a:schemeClr val="accent2">
                  <a:lumMod val="40000"/>
                  <a:lumOff val="60000"/>
                </a:schemeClr>
              </a:solidFill>
            </p:grpSpPr>
            <p:sp>
              <p:nvSpPr>
                <p:cNvPr id="83" name="object 83"/>
                <p:cNvSpPr/>
                <p:nvPr/>
              </p:nvSpPr>
              <p:spPr>
                <a:xfrm>
                  <a:off x="8526780" y="4297679"/>
                  <a:ext cx="2066289" cy="1553845"/>
                </a:xfrm>
                <a:custGeom>
                  <a:avLst/>
                  <a:gdLst/>
                  <a:ahLst/>
                  <a:cxnLst/>
                  <a:rect l="l" t="t" r="r" b="b"/>
                  <a:pathLst>
                    <a:path w="2066290" h="1553845">
                      <a:moveTo>
                        <a:pt x="2066290"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337" y="1553845"/>
                      </a:lnTo>
                      <a:lnTo>
                        <a:pt x="1853880" y="1549672"/>
                      </a:lnTo>
                      <a:lnTo>
                        <a:pt x="1897688" y="1537642"/>
                      </a:lnTo>
                      <a:lnTo>
                        <a:pt x="1938029" y="1518487"/>
                      </a:lnTo>
                      <a:lnTo>
                        <a:pt x="1974171" y="1492937"/>
                      </a:lnTo>
                      <a:lnTo>
                        <a:pt x="2005382" y="1461726"/>
                      </a:lnTo>
                      <a:lnTo>
                        <a:pt x="2030932" y="1425584"/>
                      </a:lnTo>
                      <a:lnTo>
                        <a:pt x="2050087" y="1385243"/>
                      </a:lnTo>
                      <a:lnTo>
                        <a:pt x="2062117" y="1341435"/>
                      </a:lnTo>
                      <a:lnTo>
                        <a:pt x="2066290" y="1294892"/>
                      </a:lnTo>
                      <a:lnTo>
                        <a:pt x="2066290" y="0"/>
                      </a:lnTo>
                      <a:close/>
                    </a:path>
                  </a:pathLst>
                </a:custGeom>
                <a:grpFill/>
                <a:ln>
                  <a:solidFill>
                    <a:schemeClr val="accent2">
                      <a:lumMod val="50000"/>
                    </a:schemeClr>
                  </a:solidFill>
                </a:ln>
              </p:spPr>
              <p:txBody>
                <a:bodyPr wrap="square" lIns="0" tIns="0" rIns="0" bIns="0" rtlCol="0"/>
                <a:lstStyle/>
                <a:p>
                  <a:endParaRPr dirty="0"/>
                </a:p>
              </p:txBody>
            </p:sp>
            <p:sp>
              <p:nvSpPr>
                <p:cNvPr id="84" name="object 84"/>
                <p:cNvSpPr/>
                <p:nvPr/>
              </p:nvSpPr>
              <p:spPr>
                <a:xfrm>
                  <a:off x="8520991" y="4297679"/>
                  <a:ext cx="2066289" cy="1553845"/>
                </a:xfrm>
                <a:custGeom>
                  <a:avLst/>
                  <a:gdLst/>
                  <a:ahLst/>
                  <a:cxnLst/>
                  <a:rect l="l" t="t" r="r" b="b"/>
                  <a:pathLst>
                    <a:path w="2066290" h="1553845">
                      <a:moveTo>
                        <a:pt x="258952" y="0"/>
                      </a:moveTo>
                      <a:lnTo>
                        <a:pt x="2066290" y="0"/>
                      </a:lnTo>
                      <a:lnTo>
                        <a:pt x="2066290" y="1294892"/>
                      </a:lnTo>
                      <a:lnTo>
                        <a:pt x="2062117" y="1341435"/>
                      </a:lnTo>
                      <a:lnTo>
                        <a:pt x="2050087" y="1385243"/>
                      </a:lnTo>
                      <a:lnTo>
                        <a:pt x="2030932" y="1425584"/>
                      </a:lnTo>
                      <a:lnTo>
                        <a:pt x="2005382" y="1461726"/>
                      </a:lnTo>
                      <a:lnTo>
                        <a:pt x="1974171" y="1492937"/>
                      </a:lnTo>
                      <a:lnTo>
                        <a:pt x="1938029" y="1518487"/>
                      </a:lnTo>
                      <a:lnTo>
                        <a:pt x="1897688" y="1537642"/>
                      </a:lnTo>
                      <a:lnTo>
                        <a:pt x="1853880" y="1549672"/>
                      </a:lnTo>
                      <a:lnTo>
                        <a:pt x="180733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85" name="object 85"/>
              <p:cNvSpPr txBox="1"/>
              <p:nvPr/>
            </p:nvSpPr>
            <p:spPr>
              <a:xfrm>
                <a:off x="9438816" y="4297679"/>
                <a:ext cx="1126490" cy="312420"/>
              </a:xfrm>
              <a:prstGeom prst="rect">
                <a:avLst/>
              </a:prstGeom>
              <a:solidFill>
                <a:schemeClr val="accent2">
                  <a:lumMod val="50000"/>
                </a:schemeClr>
              </a:solidFill>
            </p:spPr>
            <p:txBody>
              <a:bodyPr vert="horz" wrap="square" lIns="0" tIns="52069" rIns="0" bIns="0" rtlCol="0">
                <a:spAutoFit/>
              </a:bodyPr>
              <a:lstStyle/>
              <a:p>
                <a:pPr marL="732155">
                  <a:lnSpc>
                    <a:spcPct val="100000"/>
                  </a:lnSpc>
                  <a:spcBef>
                    <a:spcPts val="409"/>
                  </a:spcBef>
                </a:pPr>
                <a:r>
                  <a:rPr sz="1100" spc="-20" dirty="0">
                    <a:solidFill>
                      <a:srgbClr val="FFFFFF"/>
                    </a:solidFill>
                    <a:latin typeface="Calibri"/>
                    <a:cs typeface="Calibri"/>
                  </a:rPr>
                  <a:t>PSHE</a:t>
                </a:r>
                <a:endParaRPr sz="1100" dirty="0">
                  <a:latin typeface="Calibri"/>
                  <a:cs typeface="Calibri"/>
                </a:endParaRPr>
              </a:p>
            </p:txBody>
          </p:sp>
          <p:sp>
            <p:nvSpPr>
              <p:cNvPr id="86" name="object 86"/>
              <p:cNvSpPr txBox="1"/>
              <p:nvPr/>
            </p:nvSpPr>
            <p:spPr>
              <a:xfrm>
                <a:off x="8520991" y="4547630"/>
                <a:ext cx="2072078" cy="735644"/>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sp>
          <p:nvSpPr>
            <p:cNvPr id="93" name="Rectangle: Rounded Corners 92">
              <a:extLst>
                <a:ext uri="{FF2B5EF4-FFF2-40B4-BE49-F238E27FC236}">
                  <a16:creationId xmlns:a16="http://schemas.microsoft.com/office/drawing/2014/main" id="{B54D9C16-CA4C-483D-9DD7-B539DB6A612E}"/>
                </a:ext>
              </a:extLst>
            </p:cNvPr>
            <p:cNvSpPr/>
            <p:nvPr/>
          </p:nvSpPr>
          <p:spPr>
            <a:xfrm>
              <a:off x="202084" y="274269"/>
              <a:ext cx="3104065" cy="1196585"/>
            </a:xfrm>
            <a:prstGeom prst="round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2">
                    <a:lumMod val="50000"/>
                  </a:schemeClr>
                </a:solidFill>
              </a:endParaRPr>
            </a:p>
          </p:txBody>
        </p:sp>
        <p:grpSp>
          <p:nvGrpSpPr>
            <p:cNvPr id="105" name="Group 104">
              <a:extLst>
                <a:ext uri="{FF2B5EF4-FFF2-40B4-BE49-F238E27FC236}">
                  <a16:creationId xmlns:a16="http://schemas.microsoft.com/office/drawing/2014/main" id="{E0DE0FE8-6BE8-4B90-9B0F-53364BE48442}"/>
                </a:ext>
              </a:extLst>
            </p:cNvPr>
            <p:cNvGrpSpPr/>
            <p:nvPr/>
          </p:nvGrpSpPr>
          <p:grpSpPr>
            <a:xfrm>
              <a:off x="659472" y="4399878"/>
              <a:ext cx="2351827" cy="1404620"/>
              <a:chOff x="5449570" y="2866390"/>
              <a:chExt cx="2351827" cy="1404620"/>
            </a:xfrm>
          </p:grpSpPr>
          <p:grpSp>
            <p:nvGrpSpPr>
              <p:cNvPr id="106" name="object 24">
                <a:extLst>
                  <a:ext uri="{FF2B5EF4-FFF2-40B4-BE49-F238E27FC236}">
                    <a16:creationId xmlns:a16="http://schemas.microsoft.com/office/drawing/2014/main" id="{0F8630BA-82C0-4C47-869C-17E3E819B3DD}"/>
                  </a:ext>
                </a:extLst>
              </p:cNvPr>
              <p:cNvGrpSpPr/>
              <p:nvPr/>
            </p:nvGrpSpPr>
            <p:grpSpPr>
              <a:xfrm>
                <a:off x="5449570" y="2866390"/>
                <a:ext cx="2347595" cy="1404620"/>
                <a:chOff x="5449570" y="2866390"/>
                <a:chExt cx="2347595" cy="1404620"/>
              </a:xfrm>
              <a:solidFill>
                <a:schemeClr val="accent2">
                  <a:lumMod val="40000"/>
                  <a:lumOff val="60000"/>
                </a:schemeClr>
              </a:solidFill>
            </p:grpSpPr>
            <p:sp>
              <p:nvSpPr>
                <p:cNvPr id="109" name="object 25">
                  <a:extLst>
                    <a:ext uri="{FF2B5EF4-FFF2-40B4-BE49-F238E27FC236}">
                      <a16:creationId xmlns:a16="http://schemas.microsoft.com/office/drawing/2014/main" id="{99632E38-AE83-4CFD-B5B4-A202F4EF50BB}"/>
                    </a:ext>
                  </a:extLst>
                </p:cNvPr>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110" name="object 26">
                  <a:extLst>
                    <a:ext uri="{FF2B5EF4-FFF2-40B4-BE49-F238E27FC236}">
                      <a16:creationId xmlns:a16="http://schemas.microsoft.com/office/drawing/2014/main" id="{D61BD57D-A26C-49B5-A2DC-1EC5FE34F75D}"/>
                    </a:ext>
                  </a:extLst>
                </p:cNvPr>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107" name="object 27">
                <a:extLst>
                  <a:ext uri="{FF2B5EF4-FFF2-40B4-BE49-F238E27FC236}">
                    <a16:creationId xmlns:a16="http://schemas.microsoft.com/office/drawing/2014/main" id="{074F6480-BFC8-4D2A-B3A5-F2946019EE2C}"/>
                  </a:ext>
                </a:extLst>
              </p:cNvPr>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Geography</a:t>
                </a:r>
                <a:endParaRPr sz="1100" dirty="0">
                  <a:latin typeface="Calibri"/>
                  <a:cs typeface="Calibri"/>
                </a:endParaRPr>
              </a:p>
            </p:txBody>
          </p:sp>
          <p:sp>
            <p:nvSpPr>
              <p:cNvPr id="108" name="object 28">
                <a:extLst>
                  <a:ext uri="{FF2B5EF4-FFF2-40B4-BE49-F238E27FC236}">
                    <a16:creationId xmlns:a16="http://schemas.microsoft.com/office/drawing/2014/main" id="{BDAE0FC6-7AFB-425A-BCD7-6EE7B0CCB73F}"/>
                  </a:ext>
                </a:extLst>
              </p:cNvPr>
              <p:cNvSpPr txBox="1"/>
              <p:nvPr/>
            </p:nvSpPr>
            <p:spPr>
              <a:xfrm>
                <a:off x="5466502" y="3156192"/>
                <a:ext cx="2334895" cy="173124"/>
              </a:xfrm>
              <a:prstGeom prst="rect">
                <a:avLst/>
              </a:prstGeom>
            </p:spPr>
            <p:txBody>
              <a:bodyPr vert="horz" wrap="square" lIns="0" tIns="13335" rIns="0" bIns="0" rtlCol="0">
                <a:spAutoFit/>
              </a:bodyPr>
              <a:lstStyle/>
              <a:p>
                <a:pPr marL="12700" marR="5080">
                  <a:lnSpc>
                    <a:spcPct val="108500"/>
                  </a:lnSpc>
                  <a:spcBef>
                    <a:spcPts val="105"/>
                  </a:spcBef>
                </a:pPr>
                <a:endParaRPr sz="1000" dirty="0">
                  <a:latin typeface="Calibri"/>
                  <a:cs typeface="Calibri"/>
                </a:endParaRPr>
              </a:p>
            </p:txBody>
          </p:sp>
        </p:grpSp>
        <p:sp>
          <p:nvSpPr>
            <p:cNvPr id="111" name="Rectangle: Rounded Corners 110">
              <a:extLst>
                <a:ext uri="{FF2B5EF4-FFF2-40B4-BE49-F238E27FC236}">
                  <a16:creationId xmlns:a16="http://schemas.microsoft.com/office/drawing/2014/main" id="{0B5863E5-EF73-4E96-AB2B-AA9CA04B0EEB}"/>
                </a:ext>
              </a:extLst>
            </p:cNvPr>
            <p:cNvSpPr/>
            <p:nvPr/>
          </p:nvSpPr>
          <p:spPr>
            <a:xfrm>
              <a:off x="249157" y="1556099"/>
              <a:ext cx="3104065" cy="1260896"/>
            </a:xfrm>
            <a:prstGeom prst="roundRect">
              <a:avLst/>
            </a:prstGeom>
            <a:solidFill>
              <a:schemeClr val="accent2">
                <a:lumMod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Ruby</a:t>
              </a:r>
            </a:p>
            <a:p>
              <a:pPr algn="ctr"/>
              <a:r>
                <a:rPr lang="en-GB" dirty="0">
                  <a:solidFill>
                    <a:schemeClr val="bg1"/>
                  </a:solidFill>
                </a:rPr>
                <a:t>Year 2</a:t>
              </a:r>
            </a:p>
            <a:p>
              <a:pPr algn="ctr"/>
              <a:r>
                <a:rPr lang="en-GB" dirty="0">
                  <a:solidFill>
                    <a:schemeClr val="bg1"/>
                  </a:solidFill>
                </a:rPr>
                <a:t>Spring Term </a:t>
              </a:r>
            </a:p>
          </p:txBody>
        </p:sp>
        <p:pic>
          <p:nvPicPr>
            <p:cNvPr id="112" name="Picture 111">
              <a:extLst>
                <a:ext uri="{FF2B5EF4-FFF2-40B4-BE49-F238E27FC236}">
                  <a16:creationId xmlns:a16="http://schemas.microsoft.com/office/drawing/2014/main" id="{0EF87405-6528-4D3B-B55C-E4307020E5C3}"/>
                </a:ext>
              </a:extLst>
            </p:cNvPr>
            <p:cNvPicPr/>
            <p:nvPr/>
          </p:nvPicPr>
          <p:blipFill rotWithShape="1">
            <a:blip r:embed="rId3" cstate="print">
              <a:extLst>
                <a:ext uri="{28A0092B-C50C-407E-A947-70E740481C1C}">
                  <a14:useLocalDpi xmlns:a14="http://schemas.microsoft.com/office/drawing/2010/main" val="0"/>
                </a:ext>
              </a:extLst>
            </a:blip>
            <a:srcRect l="39834" t="23824" r="38411" b="41361"/>
            <a:stretch/>
          </p:blipFill>
          <p:spPr bwMode="auto">
            <a:xfrm>
              <a:off x="1141574" y="355340"/>
              <a:ext cx="1078207" cy="1017226"/>
            </a:xfrm>
            <a:prstGeom prst="rect">
              <a:avLst/>
            </a:prstGeom>
            <a:noFill/>
            <a:ln>
              <a:noFill/>
            </a:ln>
            <a:extLst>
              <a:ext uri="{53640926-AAD7-44D8-BBD7-CCE9431645EC}">
                <a14:shadowObscured xmlns:a14="http://schemas.microsoft.com/office/drawing/2010/main"/>
              </a:ext>
            </a:extLst>
          </p:spPr>
        </p:pic>
        <p:sp>
          <p:nvSpPr>
            <p:cNvPr id="11" name="Rectangle 10">
              <a:extLst>
                <a:ext uri="{FF2B5EF4-FFF2-40B4-BE49-F238E27FC236}">
                  <a16:creationId xmlns:a16="http://schemas.microsoft.com/office/drawing/2014/main" id="{132E97FE-95E3-4503-BF0F-697F8590C879}"/>
                </a:ext>
              </a:extLst>
            </p:cNvPr>
            <p:cNvSpPr/>
            <p:nvPr/>
          </p:nvSpPr>
          <p:spPr>
            <a:xfrm>
              <a:off x="1612900" y="2905642"/>
              <a:ext cx="1291676" cy="211384"/>
            </a:xfrm>
            <a:prstGeom prst="rect">
              <a:avLst/>
            </a:prstGeom>
            <a:solidFill>
              <a:srgbClr val="6D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Our Topic</a:t>
              </a:r>
            </a:p>
          </p:txBody>
        </p:sp>
        <p:sp>
          <p:nvSpPr>
            <p:cNvPr id="12" name="TextBox 11">
              <a:extLst>
                <a:ext uri="{FF2B5EF4-FFF2-40B4-BE49-F238E27FC236}">
                  <a16:creationId xmlns:a16="http://schemas.microsoft.com/office/drawing/2014/main" id="{72B3B4A2-806E-41F2-9C62-4F92E0070CC9}"/>
                </a:ext>
              </a:extLst>
            </p:cNvPr>
            <p:cNvSpPr txBox="1"/>
            <p:nvPr/>
          </p:nvSpPr>
          <p:spPr>
            <a:xfrm>
              <a:off x="647395" y="2870876"/>
              <a:ext cx="2396605" cy="338554"/>
            </a:xfrm>
            <a:prstGeom prst="rect">
              <a:avLst/>
            </a:prstGeom>
            <a:noFill/>
          </p:spPr>
          <p:txBody>
            <a:bodyPr wrap="square" rtlCol="0">
              <a:spAutoFit/>
            </a:bodyPr>
            <a:lstStyle/>
            <a:p>
              <a:endParaRPr lang="en-GB" sz="1100" b="1" dirty="0"/>
            </a:p>
            <a:p>
              <a:endParaRPr lang="en-GB" sz="500" b="1" dirty="0"/>
            </a:p>
          </p:txBody>
        </p:sp>
      </p:grpSp>
      <p:sp>
        <p:nvSpPr>
          <p:cNvPr id="14" name="TextBox 13">
            <a:extLst>
              <a:ext uri="{FF2B5EF4-FFF2-40B4-BE49-F238E27FC236}">
                <a16:creationId xmlns:a16="http://schemas.microsoft.com/office/drawing/2014/main" id="{7EFF6717-D755-43BF-9542-1858BD99504C}"/>
              </a:ext>
            </a:extLst>
          </p:cNvPr>
          <p:cNvSpPr txBox="1"/>
          <p:nvPr/>
        </p:nvSpPr>
        <p:spPr>
          <a:xfrm>
            <a:off x="713944" y="3030467"/>
            <a:ext cx="2228172" cy="1015663"/>
          </a:xfrm>
          <a:prstGeom prst="rect">
            <a:avLst/>
          </a:prstGeom>
          <a:noFill/>
        </p:spPr>
        <p:txBody>
          <a:bodyPr wrap="square" rtlCol="0">
            <a:spAutoFit/>
          </a:bodyPr>
          <a:lstStyle/>
          <a:p>
            <a:r>
              <a:rPr lang="en-GB" sz="1000" dirty="0">
                <a:latin typeface="+mn-lt"/>
              </a:rPr>
              <a:t>Our topic for the first half term will be Fire, Fire!, where we will explore the Great Fire of London.</a:t>
            </a:r>
          </a:p>
          <a:p>
            <a:r>
              <a:rPr lang="en-GB" sz="1000" dirty="0">
                <a:latin typeface="+mn-lt"/>
              </a:rPr>
              <a:t>Our topic for the second half term is Land Down Under, where we will dive into the geography of Australia.</a:t>
            </a:r>
          </a:p>
        </p:txBody>
      </p:sp>
      <p:sp>
        <p:nvSpPr>
          <p:cNvPr id="16" name="TextBox 15">
            <a:extLst>
              <a:ext uri="{FF2B5EF4-FFF2-40B4-BE49-F238E27FC236}">
                <a16:creationId xmlns:a16="http://schemas.microsoft.com/office/drawing/2014/main" id="{49278989-9F75-4DDF-A36E-F12E168ABDD0}"/>
              </a:ext>
            </a:extLst>
          </p:cNvPr>
          <p:cNvSpPr txBox="1"/>
          <p:nvPr/>
        </p:nvSpPr>
        <p:spPr>
          <a:xfrm>
            <a:off x="650415" y="4294122"/>
            <a:ext cx="2386360" cy="1169551"/>
          </a:xfrm>
          <a:prstGeom prst="rect">
            <a:avLst/>
          </a:prstGeom>
          <a:noFill/>
        </p:spPr>
        <p:txBody>
          <a:bodyPr wrap="square" rtlCol="0">
            <a:spAutoFit/>
          </a:bodyPr>
          <a:lstStyle/>
          <a:p>
            <a:endParaRPr lang="en-GB" sz="1000" dirty="0">
              <a:latin typeface="+mn-lt"/>
            </a:endParaRPr>
          </a:p>
          <a:p>
            <a:endParaRPr lang="en-GB" sz="1000" dirty="0"/>
          </a:p>
          <a:p>
            <a:r>
              <a:rPr lang="en-GB" sz="1000" dirty="0">
                <a:latin typeface="+mn-lt"/>
              </a:rPr>
              <a:t>In Geography, we will explore Australia’s landscapes, animals, and climate, and how these affect daily life. We will also compare Australia to the UK, focusing on differences in climate and environment.</a:t>
            </a:r>
          </a:p>
        </p:txBody>
      </p:sp>
      <p:sp>
        <p:nvSpPr>
          <p:cNvPr id="17" name="TextBox 16">
            <a:extLst>
              <a:ext uri="{FF2B5EF4-FFF2-40B4-BE49-F238E27FC236}">
                <a16:creationId xmlns:a16="http://schemas.microsoft.com/office/drawing/2014/main" id="{D21A459D-1E73-4B8C-9F68-4FC35B573006}"/>
              </a:ext>
            </a:extLst>
          </p:cNvPr>
          <p:cNvSpPr txBox="1"/>
          <p:nvPr/>
        </p:nvSpPr>
        <p:spPr>
          <a:xfrm>
            <a:off x="712931" y="5925727"/>
            <a:ext cx="2209034" cy="1323439"/>
          </a:xfrm>
          <a:prstGeom prst="rect">
            <a:avLst/>
          </a:prstGeom>
          <a:noFill/>
        </p:spPr>
        <p:txBody>
          <a:bodyPr wrap="square" rtlCol="0">
            <a:spAutoFit/>
          </a:bodyPr>
          <a:lstStyle/>
          <a:p>
            <a:endParaRPr lang="en-GB" sz="1000" dirty="0">
              <a:latin typeface="+mn-lt"/>
            </a:endParaRPr>
          </a:p>
          <a:p>
            <a:r>
              <a:rPr lang="en-GB" sz="1000" dirty="0">
                <a:latin typeface="+mn-lt"/>
              </a:rPr>
              <a:t>In Art, we will be studying the work of artist Sonia Delaunay, exploring her use of vibrant colours and abstract patterns. We will also explore Indigenous art techniques, focusing on symbols, dot painting, and storytelling through art.</a:t>
            </a:r>
          </a:p>
        </p:txBody>
      </p:sp>
      <p:sp>
        <p:nvSpPr>
          <p:cNvPr id="29" name="TextBox 28">
            <a:extLst>
              <a:ext uri="{FF2B5EF4-FFF2-40B4-BE49-F238E27FC236}">
                <a16:creationId xmlns:a16="http://schemas.microsoft.com/office/drawing/2014/main" id="{0C6D6DD0-B6BD-40D3-9381-E483396F630F}"/>
              </a:ext>
            </a:extLst>
          </p:cNvPr>
          <p:cNvSpPr txBox="1"/>
          <p:nvPr/>
        </p:nvSpPr>
        <p:spPr>
          <a:xfrm>
            <a:off x="3289334" y="4519050"/>
            <a:ext cx="2228172" cy="1015663"/>
          </a:xfrm>
          <a:prstGeom prst="rect">
            <a:avLst/>
          </a:prstGeom>
          <a:noFill/>
        </p:spPr>
        <p:txBody>
          <a:bodyPr wrap="square" rtlCol="0">
            <a:spAutoFit/>
          </a:bodyPr>
          <a:lstStyle/>
          <a:p>
            <a:r>
              <a:rPr lang="en-GB" sz="1000" dirty="0">
                <a:latin typeface="+mn-lt"/>
              </a:rPr>
              <a:t>In Computing, we will be refining our research skills to ensure accuracy, learning how to gather reliable information effectively. We will also be looking at creating digital music and art.</a:t>
            </a:r>
          </a:p>
        </p:txBody>
      </p:sp>
      <p:sp>
        <p:nvSpPr>
          <p:cNvPr id="30" name="TextBox 29">
            <a:extLst>
              <a:ext uri="{FF2B5EF4-FFF2-40B4-BE49-F238E27FC236}">
                <a16:creationId xmlns:a16="http://schemas.microsoft.com/office/drawing/2014/main" id="{5FB595B4-CC80-4888-9C3D-2AED05B5E983}"/>
              </a:ext>
            </a:extLst>
          </p:cNvPr>
          <p:cNvSpPr txBox="1"/>
          <p:nvPr/>
        </p:nvSpPr>
        <p:spPr>
          <a:xfrm>
            <a:off x="3358683" y="5931215"/>
            <a:ext cx="2209034" cy="1169551"/>
          </a:xfrm>
          <a:prstGeom prst="rect">
            <a:avLst/>
          </a:prstGeom>
          <a:noFill/>
        </p:spPr>
        <p:txBody>
          <a:bodyPr wrap="square" rtlCol="0">
            <a:spAutoFit/>
          </a:bodyPr>
          <a:lstStyle/>
          <a:p>
            <a:endParaRPr lang="en-GB" sz="1000" dirty="0">
              <a:latin typeface="+mn-lt"/>
            </a:endParaRPr>
          </a:p>
          <a:p>
            <a:r>
              <a:rPr lang="en-GB" sz="1000" dirty="0">
                <a:latin typeface="+mn-lt"/>
              </a:rPr>
              <a:t>In Music, we will explore pulse, rhythm, and pitch, experimenting with voice and instruments. We will also study music throughout history and learn about orchestras and musical styles.</a:t>
            </a:r>
          </a:p>
        </p:txBody>
      </p:sp>
      <p:sp>
        <p:nvSpPr>
          <p:cNvPr id="31" name="TextBox 30">
            <a:extLst>
              <a:ext uri="{FF2B5EF4-FFF2-40B4-BE49-F238E27FC236}">
                <a16:creationId xmlns:a16="http://schemas.microsoft.com/office/drawing/2014/main" id="{8A469A26-3C01-4CCC-8DC4-0502FB6A8CF0}"/>
              </a:ext>
            </a:extLst>
          </p:cNvPr>
          <p:cNvSpPr txBox="1"/>
          <p:nvPr/>
        </p:nvSpPr>
        <p:spPr>
          <a:xfrm>
            <a:off x="3594100" y="1038225"/>
            <a:ext cx="6858000" cy="246221"/>
          </a:xfrm>
          <a:prstGeom prst="rect">
            <a:avLst/>
          </a:prstGeom>
          <a:noFill/>
        </p:spPr>
        <p:txBody>
          <a:bodyPr wrap="square" rtlCol="0">
            <a:spAutoFit/>
          </a:bodyPr>
          <a:lstStyle/>
          <a:p>
            <a:endParaRPr lang="en-GB" sz="1000" dirty="0">
              <a:latin typeface="+mn-lt"/>
            </a:endParaRPr>
          </a:p>
        </p:txBody>
      </p:sp>
      <p:sp>
        <p:nvSpPr>
          <p:cNvPr id="32" name="TextBox 31">
            <a:extLst>
              <a:ext uri="{FF2B5EF4-FFF2-40B4-BE49-F238E27FC236}">
                <a16:creationId xmlns:a16="http://schemas.microsoft.com/office/drawing/2014/main" id="{CD679DC5-F3B3-403C-A755-F00A7EB1A32D}"/>
              </a:ext>
            </a:extLst>
          </p:cNvPr>
          <p:cNvSpPr txBox="1"/>
          <p:nvPr/>
        </p:nvSpPr>
        <p:spPr>
          <a:xfrm>
            <a:off x="5785318" y="4268653"/>
            <a:ext cx="2322868" cy="1323439"/>
          </a:xfrm>
          <a:prstGeom prst="rect">
            <a:avLst/>
          </a:prstGeom>
          <a:noFill/>
        </p:spPr>
        <p:txBody>
          <a:bodyPr wrap="square" rtlCol="0">
            <a:spAutoFit/>
          </a:bodyPr>
          <a:lstStyle/>
          <a:p>
            <a:endParaRPr lang="en-GB" sz="1000" dirty="0"/>
          </a:p>
          <a:p>
            <a:r>
              <a:rPr lang="en-GB" sz="1000" dirty="0">
                <a:latin typeface="+mn-lt"/>
              </a:rPr>
              <a:t>In History, we will learn about the Great Fire of London, exploring its causes, impact, and how it shaped the city’s history and rebuilding. We will also examine key figures, like Samuel Pepys, and the sources that help us understand the fire.</a:t>
            </a:r>
          </a:p>
        </p:txBody>
      </p:sp>
      <p:sp>
        <p:nvSpPr>
          <p:cNvPr id="33" name="TextBox 32">
            <a:extLst>
              <a:ext uri="{FF2B5EF4-FFF2-40B4-BE49-F238E27FC236}">
                <a16:creationId xmlns:a16="http://schemas.microsoft.com/office/drawing/2014/main" id="{1D4F87BB-F35E-4997-8209-AA2DF26F2206}"/>
              </a:ext>
            </a:extLst>
          </p:cNvPr>
          <p:cNvSpPr txBox="1"/>
          <p:nvPr/>
        </p:nvSpPr>
        <p:spPr>
          <a:xfrm>
            <a:off x="5780468" y="6002307"/>
            <a:ext cx="2327718" cy="1169551"/>
          </a:xfrm>
          <a:prstGeom prst="rect">
            <a:avLst/>
          </a:prstGeom>
          <a:noFill/>
        </p:spPr>
        <p:txBody>
          <a:bodyPr wrap="square" rtlCol="0">
            <a:spAutoFit/>
          </a:bodyPr>
          <a:lstStyle/>
          <a:p>
            <a:r>
              <a:rPr lang="en-GB" sz="1000" dirty="0">
                <a:latin typeface="+mn-lt"/>
              </a:rPr>
              <a:t>In PE, we will focus on swimming fundamentals in the first half of the term, working on techniques and water safety. In the second half, we will focus on building teamwork through various activities and games, while also improving ball skills.</a:t>
            </a:r>
          </a:p>
        </p:txBody>
      </p:sp>
      <p:sp>
        <p:nvSpPr>
          <p:cNvPr id="34" name="TextBox 33">
            <a:extLst>
              <a:ext uri="{FF2B5EF4-FFF2-40B4-BE49-F238E27FC236}">
                <a16:creationId xmlns:a16="http://schemas.microsoft.com/office/drawing/2014/main" id="{906F3239-B08B-4574-A0F7-4D730F68F29C}"/>
              </a:ext>
            </a:extLst>
          </p:cNvPr>
          <p:cNvSpPr txBox="1"/>
          <p:nvPr/>
        </p:nvSpPr>
        <p:spPr>
          <a:xfrm>
            <a:off x="8311386" y="4445774"/>
            <a:ext cx="2149488" cy="1169551"/>
          </a:xfrm>
          <a:prstGeom prst="rect">
            <a:avLst/>
          </a:prstGeom>
          <a:noFill/>
        </p:spPr>
        <p:txBody>
          <a:bodyPr wrap="square" rtlCol="0">
            <a:spAutoFit/>
          </a:bodyPr>
          <a:lstStyle/>
          <a:p>
            <a:r>
              <a:rPr lang="en-GB" sz="1000" dirty="0">
                <a:latin typeface="+mn-lt"/>
              </a:rPr>
              <a:t>In D&amp;T, we will focus on baking bread, exploring the skills and processes involved in creating different types of bread. We will also study mechanics, including wheels and axles, to design and make moving vehicles.</a:t>
            </a:r>
          </a:p>
        </p:txBody>
      </p:sp>
      <p:sp>
        <p:nvSpPr>
          <p:cNvPr id="35" name="TextBox 34">
            <a:extLst>
              <a:ext uri="{FF2B5EF4-FFF2-40B4-BE49-F238E27FC236}">
                <a16:creationId xmlns:a16="http://schemas.microsoft.com/office/drawing/2014/main" id="{8E20D335-0982-44B4-8DD0-C91A0E278FA4}"/>
              </a:ext>
            </a:extLst>
          </p:cNvPr>
          <p:cNvSpPr txBox="1"/>
          <p:nvPr/>
        </p:nvSpPr>
        <p:spPr>
          <a:xfrm>
            <a:off x="8219989" y="6085104"/>
            <a:ext cx="2284641" cy="707886"/>
          </a:xfrm>
          <a:prstGeom prst="rect">
            <a:avLst/>
          </a:prstGeom>
          <a:noFill/>
        </p:spPr>
        <p:txBody>
          <a:bodyPr wrap="square" rtlCol="0">
            <a:spAutoFit/>
          </a:bodyPr>
          <a:lstStyle/>
          <a:p>
            <a:r>
              <a:rPr lang="en-GB" sz="1000" dirty="0">
                <a:latin typeface="+mn-lt"/>
              </a:rPr>
              <a:t>In PSHE, we will learn about safe spaces, boundaries, and how to ask for help when needed. We will also focus on decision-making and online safety.</a:t>
            </a:r>
          </a:p>
        </p:txBody>
      </p:sp>
      <p:sp>
        <p:nvSpPr>
          <p:cNvPr id="6" name="TextBox 5">
            <a:extLst>
              <a:ext uri="{FF2B5EF4-FFF2-40B4-BE49-F238E27FC236}">
                <a16:creationId xmlns:a16="http://schemas.microsoft.com/office/drawing/2014/main" id="{53CBC00F-95F5-451E-946B-AC40AEE7095B}"/>
              </a:ext>
            </a:extLst>
          </p:cNvPr>
          <p:cNvSpPr txBox="1"/>
          <p:nvPr/>
        </p:nvSpPr>
        <p:spPr>
          <a:xfrm>
            <a:off x="3633578" y="752804"/>
            <a:ext cx="6898571" cy="3323987"/>
          </a:xfrm>
          <a:prstGeom prst="rect">
            <a:avLst/>
          </a:prstGeom>
          <a:noFill/>
        </p:spPr>
        <p:txBody>
          <a:bodyPr wrap="square" rtlCol="0">
            <a:spAutoFit/>
          </a:bodyPr>
          <a:lstStyle/>
          <a:p>
            <a:r>
              <a:rPr lang="en-GB" sz="1000" dirty="0">
                <a:latin typeface="+mn-lt"/>
              </a:rPr>
              <a:t>In </a:t>
            </a:r>
            <a:r>
              <a:rPr lang="en-GB" sz="1000" b="1" dirty="0">
                <a:latin typeface="+mn-lt"/>
              </a:rPr>
              <a:t>English</a:t>
            </a:r>
            <a:r>
              <a:rPr lang="en-GB" sz="1000" dirty="0">
                <a:latin typeface="+mn-lt"/>
              </a:rPr>
              <a:t>, we will begin by exploring the features of a newspaper report, such as headlines, the 5Ws, and pictures with captions. Using these features, we will plan and write our own reports about the Great Fire of London. We will focus on using the past tense, expanded noun phrases, and conjunctions to create engaging recounts. Next, we will learn about diary writing, using sensory details and first-person narrative. Inspired by Samuel Pepys, we will write vivid diary entries depicting life during the Great Fire. We will also discuss how historians use sources like diaries to understand past events. Throughout the term, we will read a variety of stories inspired by the Great Fire of London, including </a:t>
            </a:r>
            <a:r>
              <a:rPr lang="en-GB" sz="1000" i="1" dirty="0">
                <a:latin typeface="+mn-lt"/>
              </a:rPr>
              <a:t>Vlad and the Great Fire of London</a:t>
            </a:r>
            <a:r>
              <a:rPr lang="en-GB" sz="1000" dirty="0">
                <a:latin typeface="+mn-lt"/>
              </a:rPr>
              <a:t> by Kate Cunningham. In the second half of the term, we will focus on non-chronological report writing. Researching Australian animals, we will create informative texts that explore their unique features and habitats. We will also read </a:t>
            </a:r>
            <a:r>
              <a:rPr lang="en-GB" sz="1000" i="1" dirty="0">
                <a:latin typeface="+mn-lt"/>
              </a:rPr>
              <a:t>Billie and the Beast</a:t>
            </a:r>
            <a:r>
              <a:rPr lang="en-GB" sz="1000" dirty="0">
                <a:latin typeface="+mn-lt"/>
              </a:rPr>
              <a:t> by Nadia Shireen, using the book as inspiration to develop instructional writing skills. Finally, we will write our own instructions for making a "terrible soup," using a clear structure with imperative verbs and time connectives.</a:t>
            </a:r>
          </a:p>
          <a:p>
            <a:r>
              <a:rPr lang="en-GB" sz="1000" dirty="0">
                <a:latin typeface="+mn-lt"/>
              </a:rPr>
              <a:t>In </a:t>
            </a:r>
            <a:r>
              <a:rPr lang="en-GB" sz="1000" b="1" dirty="0">
                <a:latin typeface="+mn-lt"/>
              </a:rPr>
              <a:t>Maths</a:t>
            </a:r>
            <a:r>
              <a:rPr lang="en-GB" sz="1000" dirty="0">
                <a:latin typeface="+mn-lt"/>
              </a:rPr>
              <a:t>, we will explore measurement, including length, height, mass, capacity, and temperature. We will learn to compare and measure these using appropriate units, read scales accurately, and use tools for precise measurement. Additionally, we will focus on multiplication and division, practicing the 2-, 5-, and 10-times tables and applying them to solve problems.</a:t>
            </a:r>
          </a:p>
          <a:p>
            <a:r>
              <a:rPr lang="en-GB" sz="1000" dirty="0">
                <a:latin typeface="+mn-lt"/>
              </a:rPr>
              <a:t>In </a:t>
            </a:r>
            <a:r>
              <a:rPr lang="en-GB" sz="1000" b="1" dirty="0">
                <a:latin typeface="+mn-lt"/>
              </a:rPr>
              <a:t>Science</a:t>
            </a:r>
            <a:r>
              <a:rPr lang="en-GB" sz="1000" dirty="0">
                <a:latin typeface="+mn-lt"/>
              </a:rPr>
              <a:t>, we will begin by investigating the properties of materials and their suitability for different purposes. We will explore characteristics such as hardness, flexibility, and waterproofing, discussing how these properties influence material choices. In the second half of the term, we will study adaptation and change, focusing on how animals adapt to their habitats and how habitats evolve over time.</a:t>
            </a:r>
          </a:p>
          <a:p>
            <a:r>
              <a:rPr lang="en-GB" sz="1000" dirty="0">
                <a:latin typeface="+mn-lt"/>
              </a:rPr>
              <a:t>In </a:t>
            </a:r>
            <a:r>
              <a:rPr lang="en-GB" sz="1000" b="1" dirty="0">
                <a:latin typeface="+mn-lt"/>
              </a:rPr>
              <a:t>Religious Education</a:t>
            </a:r>
            <a:r>
              <a:rPr lang="en-GB" sz="1000" dirty="0">
                <a:latin typeface="+mn-lt"/>
              </a:rPr>
              <a:t>, we will explore how Muslims and Christians belong to their faith communities. We will study Islamic identity and practices, focusing on how beliefs shape Muslim values and roles in society. Later in the term, we will examine Christianity, focusing on Salvation and the significance of Easter. We will discuss the resurrection of Jesus and its impact on Christian life.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2655</TotalTime>
  <Words>825</Words>
  <Application>Microsoft Macintosh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Aptos</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3/4 Autumn Term Year A</dc:title>
  <dc:creator>Debbie Williams</dc:creator>
  <cp:lastModifiedBy>Chloe Mason</cp:lastModifiedBy>
  <cp:revision>64</cp:revision>
  <dcterms:created xsi:type="dcterms:W3CDTF">2023-07-18T08:33:30Z</dcterms:created>
  <dcterms:modified xsi:type="dcterms:W3CDTF">2025-01-09T21:49:36Z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2022-09-29T00:00:00Z</vt:filetime>
  </property>
  <property fmtid="{D5CDD505-2E9C-101B-9397-08002B2CF9AE}" pid="3" name="Creator">
    <vt:lpwstr>Microsoft® Word for Microsoft 365</vt:lpwstr>
  </property>
  <property fmtid="{D5CDD505-2E9C-101B-9397-08002B2CF9AE}" pid="4" name="LastSaved">
    <vt:filetime>2023-07-18T00:00:00Z</vt:filetime>
  </property>
  <property fmtid="{D5CDD505-2E9C-101B-9397-08002B2CF9AE}" pid="5" name="Producer">
    <vt:lpwstr>Microsoft® Word for Microsoft 365</vt:lpwstr>
  </property>
</Properties>
</file>