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sldIdLst>
    <p:sldId id="256" r:id="rId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4" autoAdjust="0"/>
    <p:restoredTop sz="94660"/>
  </p:normalViewPr>
  <p:slideViewPr>
    <p:cSldViewPr>
      <p:cViewPr varScale="1">
        <p:scale>
          <a:sx n="78" d="100"/>
          <a:sy n="78" d="100"/>
        </p:scale>
        <p:origin x="1248" y="8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14325" y="266700"/>
            <a:ext cx="2867025" cy="1019175"/>
          </a:xfrm>
          <a:custGeom>
            <a:avLst/>
            <a:gdLst/>
            <a:ahLst/>
            <a:cxnLst/>
            <a:rect l="l" t="t" r="r" b="b"/>
            <a:pathLst>
              <a:path w="2867025" h="1019175">
                <a:moveTo>
                  <a:pt x="2867025" y="0"/>
                </a:moveTo>
                <a:lnTo>
                  <a:pt x="169862" y="0"/>
                </a:lnTo>
                <a:lnTo>
                  <a:pt x="124705" y="6069"/>
                </a:lnTo>
                <a:lnTo>
                  <a:pt x="84128" y="23198"/>
                </a:lnTo>
                <a:lnTo>
                  <a:pt x="49750" y="49768"/>
                </a:lnTo>
                <a:lnTo>
                  <a:pt x="23190" y="84158"/>
                </a:lnTo>
                <a:lnTo>
                  <a:pt x="6067" y="124751"/>
                </a:lnTo>
                <a:lnTo>
                  <a:pt x="0" y="169925"/>
                </a:lnTo>
                <a:lnTo>
                  <a:pt x="0" y="1019175"/>
                </a:lnTo>
                <a:lnTo>
                  <a:pt x="2697099" y="1019175"/>
                </a:lnTo>
                <a:lnTo>
                  <a:pt x="2742273" y="1013105"/>
                </a:lnTo>
                <a:lnTo>
                  <a:pt x="2782866" y="995976"/>
                </a:lnTo>
                <a:lnTo>
                  <a:pt x="2817256" y="969406"/>
                </a:lnTo>
                <a:lnTo>
                  <a:pt x="2843826" y="935016"/>
                </a:lnTo>
                <a:lnTo>
                  <a:pt x="2860955" y="894423"/>
                </a:lnTo>
                <a:lnTo>
                  <a:pt x="2867025" y="849249"/>
                </a:lnTo>
                <a:lnTo>
                  <a:pt x="2867025" y="0"/>
                </a:lnTo>
                <a:close/>
              </a:path>
            </a:pathLst>
          </a:custGeom>
          <a:solidFill>
            <a:srgbClr val="001F5F"/>
          </a:solidFill>
        </p:spPr>
        <p:txBody>
          <a:bodyPr wrap="square" lIns="0" tIns="0" rIns="0" bIns="0" rtlCol="0"/>
          <a:lstStyle/>
          <a:p>
            <a:endParaRPr/>
          </a:p>
        </p:txBody>
      </p:sp>
      <p:sp>
        <p:nvSpPr>
          <p:cNvPr id="17" name="bg object 17"/>
          <p:cNvSpPr/>
          <p:nvPr/>
        </p:nvSpPr>
        <p:spPr>
          <a:xfrm>
            <a:off x="314325" y="266700"/>
            <a:ext cx="2867025" cy="1019175"/>
          </a:xfrm>
          <a:custGeom>
            <a:avLst/>
            <a:gdLst/>
            <a:ahLst/>
            <a:cxnLst/>
            <a:rect l="l" t="t" r="r" b="b"/>
            <a:pathLst>
              <a:path w="2867025" h="1019175">
                <a:moveTo>
                  <a:pt x="169862" y="0"/>
                </a:moveTo>
                <a:lnTo>
                  <a:pt x="2867025" y="0"/>
                </a:lnTo>
                <a:lnTo>
                  <a:pt x="2867025" y="849249"/>
                </a:lnTo>
                <a:lnTo>
                  <a:pt x="2860955" y="894423"/>
                </a:lnTo>
                <a:lnTo>
                  <a:pt x="2843826" y="935016"/>
                </a:lnTo>
                <a:lnTo>
                  <a:pt x="2817256" y="969406"/>
                </a:lnTo>
                <a:lnTo>
                  <a:pt x="2782866" y="995976"/>
                </a:lnTo>
                <a:lnTo>
                  <a:pt x="2742273" y="1013105"/>
                </a:lnTo>
                <a:lnTo>
                  <a:pt x="2697099" y="1019175"/>
                </a:lnTo>
                <a:lnTo>
                  <a:pt x="0" y="1019175"/>
                </a:lnTo>
                <a:lnTo>
                  <a:pt x="0" y="169925"/>
                </a:lnTo>
                <a:lnTo>
                  <a:pt x="6067" y="124751"/>
                </a:lnTo>
                <a:lnTo>
                  <a:pt x="23190" y="84158"/>
                </a:lnTo>
                <a:lnTo>
                  <a:pt x="49750" y="49768"/>
                </a:lnTo>
                <a:lnTo>
                  <a:pt x="84128" y="23198"/>
                </a:lnTo>
                <a:lnTo>
                  <a:pt x="124705" y="6069"/>
                </a:lnTo>
                <a:lnTo>
                  <a:pt x="169862" y="0"/>
                </a:lnTo>
                <a:close/>
              </a:path>
            </a:pathLst>
          </a:custGeom>
          <a:ln w="76200">
            <a:solidFill>
              <a:srgbClr val="C8C8C8"/>
            </a:solidFill>
          </a:ln>
        </p:spPr>
        <p:txBody>
          <a:bodyPr wrap="square" lIns="0" tIns="0" rIns="0" bIns="0" rtlCol="0"/>
          <a:lstStyle/>
          <a:p>
            <a:endParaRPr/>
          </a:p>
        </p:txBody>
      </p:sp>
      <p:sp>
        <p:nvSpPr>
          <p:cNvPr id="2" name="Holder 2"/>
          <p:cNvSpPr>
            <a:spLocks noGrp="1"/>
          </p:cNvSpPr>
          <p:nvPr>
            <p:ph type="title"/>
          </p:nvPr>
        </p:nvSpPr>
        <p:spPr>
          <a:xfrm>
            <a:off x="740155" y="249175"/>
            <a:ext cx="2014855" cy="830580"/>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8/30/2025</a:t>
            </a:fld>
            <a:endParaRPr lang="en-US"/>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0150146-717A-498C-8A0D-CD84A4497DA5}"/>
              </a:ext>
            </a:extLst>
          </p:cNvPr>
          <p:cNvGrpSpPr/>
          <p:nvPr/>
        </p:nvGrpSpPr>
        <p:grpSpPr>
          <a:xfrm>
            <a:off x="119997" y="17201"/>
            <a:ext cx="10385359" cy="7602831"/>
            <a:chOff x="128646" y="197990"/>
            <a:chExt cx="10385359" cy="7602831"/>
          </a:xfrm>
        </p:grpSpPr>
        <p:grpSp>
          <p:nvGrpSpPr>
            <p:cNvPr id="104" name="Group 103">
              <a:extLst>
                <a:ext uri="{FF2B5EF4-FFF2-40B4-BE49-F238E27FC236}">
                  <a16:creationId xmlns:a16="http://schemas.microsoft.com/office/drawing/2014/main" id="{15D86288-0652-4271-A3BE-473BCAA60B29}"/>
                </a:ext>
              </a:extLst>
            </p:cNvPr>
            <p:cNvGrpSpPr/>
            <p:nvPr/>
          </p:nvGrpSpPr>
          <p:grpSpPr>
            <a:xfrm>
              <a:off x="3390217" y="197990"/>
              <a:ext cx="7123788" cy="4199126"/>
              <a:chOff x="3390217" y="197990"/>
              <a:chExt cx="7123788" cy="4199126"/>
            </a:xfrm>
          </p:grpSpPr>
          <p:grpSp>
            <p:nvGrpSpPr>
              <p:cNvPr id="4" name="object 4"/>
              <p:cNvGrpSpPr/>
              <p:nvPr/>
            </p:nvGrpSpPr>
            <p:grpSpPr>
              <a:xfrm>
                <a:off x="3390217" y="197990"/>
                <a:ext cx="7123788" cy="4114748"/>
                <a:chOff x="3267988" y="228599"/>
                <a:chExt cx="7123788" cy="2578929"/>
              </a:xfrm>
              <a:solidFill>
                <a:schemeClr val="accent2">
                  <a:lumMod val="40000"/>
                  <a:lumOff val="60000"/>
                </a:schemeClr>
              </a:solidFill>
            </p:grpSpPr>
            <p:sp>
              <p:nvSpPr>
                <p:cNvPr id="5" name="object 5"/>
                <p:cNvSpPr/>
                <p:nvPr/>
              </p:nvSpPr>
              <p:spPr>
                <a:xfrm>
                  <a:off x="3448050" y="228600"/>
                  <a:ext cx="6943725" cy="2562225"/>
                </a:xfrm>
                <a:custGeom>
                  <a:avLst/>
                  <a:gdLst/>
                  <a:ahLst/>
                  <a:cxnLst/>
                  <a:rect l="l" t="t" r="r" b="b"/>
                  <a:pathLst>
                    <a:path w="6943725" h="2562225">
                      <a:moveTo>
                        <a:pt x="6943725" y="0"/>
                      </a:moveTo>
                      <a:lnTo>
                        <a:pt x="427100" y="0"/>
                      </a:lnTo>
                      <a:lnTo>
                        <a:pt x="380548" y="2505"/>
                      </a:lnTo>
                      <a:lnTo>
                        <a:pt x="335452" y="9847"/>
                      </a:lnTo>
                      <a:lnTo>
                        <a:pt x="292071" y="21765"/>
                      </a:lnTo>
                      <a:lnTo>
                        <a:pt x="250666" y="38001"/>
                      </a:lnTo>
                      <a:lnTo>
                        <a:pt x="211497" y="58293"/>
                      </a:lnTo>
                      <a:lnTo>
                        <a:pt x="174824" y="82381"/>
                      </a:lnTo>
                      <a:lnTo>
                        <a:pt x="140907" y="110006"/>
                      </a:lnTo>
                      <a:lnTo>
                        <a:pt x="110006" y="140907"/>
                      </a:lnTo>
                      <a:lnTo>
                        <a:pt x="82381" y="174824"/>
                      </a:lnTo>
                      <a:lnTo>
                        <a:pt x="58292" y="211497"/>
                      </a:lnTo>
                      <a:lnTo>
                        <a:pt x="38001" y="250666"/>
                      </a:lnTo>
                      <a:lnTo>
                        <a:pt x="21765" y="292071"/>
                      </a:lnTo>
                      <a:lnTo>
                        <a:pt x="9847" y="335452"/>
                      </a:lnTo>
                      <a:lnTo>
                        <a:pt x="2505" y="380548"/>
                      </a:lnTo>
                      <a:lnTo>
                        <a:pt x="0" y="427100"/>
                      </a:lnTo>
                      <a:lnTo>
                        <a:pt x="0" y="2562225"/>
                      </a:lnTo>
                      <a:lnTo>
                        <a:pt x="6516624" y="2562225"/>
                      </a:lnTo>
                      <a:lnTo>
                        <a:pt x="6563176" y="2559719"/>
                      </a:lnTo>
                      <a:lnTo>
                        <a:pt x="6608272" y="2552377"/>
                      </a:lnTo>
                      <a:lnTo>
                        <a:pt x="6651653" y="2540459"/>
                      </a:lnTo>
                      <a:lnTo>
                        <a:pt x="6693058" y="2524223"/>
                      </a:lnTo>
                      <a:lnTo>
                        <a:pt x="6732227" y="2503932"/>
                      </a:lnTo>
                      <a:lnTo>
                        <a:pt x="6768900" y="2479843"/>
                      </a:lnTo>
                      <a:lnTo>
                        <a:pt x="6802817" y="2452218"/>
                      </a:lnTo>
                      <a:lnTo>
                        <a:pt x="6833718" y="2421317"/>
                      </a:lnTo>
                      <a:lnTo>
                        <a:pt x="6861343" y="2387400"/>
                      </a:lnTo>
                      <a:lnTo>
                        <a:pt x="6885431" y="2350727"/>
                      </a:lnTo>
                      <a:lnTo>
                        <a:pt x="6905723" y="2311558"/>
                      </a:lnTo>
                      <a:lnTo>
                        <a:pt x="6921959" y="2270153"/>
                      </a:lnTo>
                      <a:lnTo>
                        <a:pt x="6933877" y="2226772"/>
                      </a:lnTo>
                      <a:lnTo>
                        <a:pt x="6941219" y="2181676"/>
                      </a:lnTo>
                      <a:lnTo>
                        <a:pt x="6943725" y="2135124"/>
                      </a:lnTo>
                      <a:lnTo>
                        <a:pt x="6943725" y="0"/>
                      </a:lnTo>
                      <a:close/>
                    </a:path>
                  </a:pathLst>
                </a:custGeom>
                <a:grpFill/>
                <a:ln>
                  <a:solidFill>
                    <a:srgbClr val="6D1919"/>
                  </a:solidFill>
                </a:ln>
              </p:spPr>
              <p:txBody>
                <a:bodyPr wrap="square" lIns="0" tIns="0" rIns="0" bIns="0" rtlCol="0"/>
                <a:lstStyle/>
                <a:p>
                  <a:endParaRPr/>
                </a:p>
              </p:txBody>
            </p:sp>
            <p:sp>
              <p:nvSpPr>
                <p:cNvPr id="6" name="object 6"/>
                <p:cNvSpPr/>
                <p:nvPr/>
              </p:nvSpPr>
              <p:spPr>
                <a:xfrm>
                  <a:off x="3267988" y="228599"/>
                  <a:ext cx="7123788" cy="2578929"/>
                </a:xfrm>
                <a:custGeom>
                  <a:avLst/>
                  <a:gdLst/>
                  <a:ahLst/>
                  <a:cxnLst/>
                  <a:rect l="l" t="t" r="r" b="b"/>
                  <a:pathLst>
                    <a:path w="6943725" h="2562225">
                      <a:moveTo>
                        <a:pt x="427100" y="0"/>
                      </a:moveTo>
                      <a:lnTo>
                        <a:pt x="6943725" y="0"/>
                      </a:lnTo>
                      <a:lnTo>
                        <a:pt x="6943725" y="2135124"/>
                      </a:lnTo>
                      <a:lnTo>
                        <a:pt x="6941219" y="2181676"/>
                      </a:lnTo>
                      <a:lnTo>
                        <a:pt x="6933877" y="2226772"/>
                      </a:lnTo>
                      <a:lnTo>
                        <a:pt x="6921959" y="2270153"/>
                      </a:lnTo>
                      <a:lnTo>
                        <a:pt x="6905723" y="2311558"/>
                      </a:lnTo>
                      <a:lnTo>
                        <a:pt x="6885431" y="2350727"/>
                      </a:lnTo>
                      <a:lnTo>
                        <a:pt x="6861343" y="2387400"/>
                      </a:lnTo>
                      <a:lnTo>
                        <a:pt x="6833718" y="2421317"/>
                      </a:lnTo>
                      <a:lnTo>
                        <a:pt x="6802817" y="2452218"/>
                      </a:lnTo>
                      <a:lnTo>
                        <a:pt x="6768900" y="2479843"/>
                      </a:lnTo>
                      <a:lnTo>
                        <a:pt x="6732227" y="2503932"/>
                      </a:lnTo>
                      <a:lnTo>
                        <a:pt x="6693058" y="2524223"/>
                      </a:lnTo>
                      <a:lnTo>
                        <a:pt x="6651653" y="2540459"/>
                      </a:lnTo>
                      <a:lnTo>
                        <a:pt x="6608272" y="2552377"/>
                      </a:lnTo>
                      <a:lnTo>
                        <a:pt x="6563176" y="2559719"/>
                      </a:lnTo>
                      <a:lnTo>
                        <a:pt x="6516624" y="2562225"/>
                      </a:lnTo>
                      <a:lnTo>
                        <a:pt x="0" y="2562225"/>
                      </a:lnTo>
                      <a:lnTo>
                        <a:pt x="0" y="427100"/>
                      </a:lnTo>
                      <a:lnTo>
                        <a:pt x="2505" y="380548"/>
                      </a:lnTo>
                      <a:lnTo>
                        <a:pt x="9847" y="335452"/>
                      </a:lnTo>
                      <a:lnTo>
                        <a:pt x="21765" y="292071"/>
                      </a:lnTo>
                      <a:lnTo>
                        <a:pt x="38001" y="250666"/>
                      </a:lnTo>
                      <a:lnTo>
                        <a:pt x="58292" y="211497"/>
                      </a:lnTo>
                      <a:lnTo>
                        <a:pt x="82381" y="174824"/>
                      </a:lnTo>
                      <a:lnTo>
                        <a:pt x="110006" y="140907"/>
                      </a:lnTo>
                      <a:lnTo>
                        <a:pt x="140907" y="110006"/>
                      </a:lnTo>
                      <a:lnTo>
                        <a:pt x="174824" y="82381"/>
                      </a:lnTo>
                      <a:lnTo>
                        <a:pt x="211497" y="58293"/>
                      </a:lnTo>
                      <a:lnTo>
                        <a:pt x="250666" y="38001"/>
                      </a:lnTo>
                      <a:lnTo>
                        <a:pt x="292071" y="21765"/>
                      </a:lnTo>
                      <a:lnTo>
                        <a:pt x="335452" y="9847"/>
                      </a:lnTo>
                      <a:lnTo>
                        <a:pt x="380548" y="2505"/>
                      </a:lnTo>
                      <a:lnTo>
                        <a:pt x="427100" y="0"/>
                      </a:lnTo>
                      <a:close/>
                    </a:path>
                  </a:pathLst>
                </a:custGeom>
                <a:grpFill/>
                <a:ln w="12700">
                  <a:solidFill>
                    <a:srgbClr val="6D1919"/>
                  </a:solidFill>
                </a:ln>
              </p:spPr>
              <p:txBody>
                <a:bodyPr wrap="square" lIns="0" tIns="0" rIns="0" bIns="0" rtlCol="0"/>
                <a:lstStyle/>
                <a:p>
                  <a:endParaRPr dirty="0"/>
                </a:p>
              </p:txBody>
            </p:sp>
            <p:sp>
              <p:nvSpPr>
                <p:cNvPr id="8" name="object 8"/>
                <p:cNvSpPr/>
                <p:nvPr/>
              </p:nvSpPr>
              <p:spPr>
                <a:xfrm>
                  <a:off x="8108564" y="249625"/>
                  <a:ext cx="2228850" cy="218352"/>
                </a:xfrm>
                <a:custGeom>
                  <a:avLst/>
                  <a:gdLst/>
                  <a:ahLst/>
                  <a:cxnLst/>
                  <a:rect l="l" t="t" r="r" b="b"/>
                  <a:pathLst>
                    <a:path w="2228850" h="352425">
                      <a:moveTo>
                        <a:pt x="58800" y="0"/>
                      </a:moveTo>
                      <a:lnTo>
                        <a:pt x="2228850" y="0"/>
                      </a:lnTo>
                      <a:lnTo>
                        <a:pt x="2228850" y="293624"/>
                      </a:lnTo>
                      <a:lnTo>
                        <a:pt x="2224234" y="316527"/>
                      </a:lnTo>
                      <a:lnTo>
                        <a:pt x="2211641" y="335216"/>
                      </a:lnTo>
                      <a:lnTo>
                        <a:pt x="2192952" y="347809"/>
                      </a:lnTo>
                      <a:lnTo>
                        <a:pt x="2170049" y="352425"/>
                      </a:lnTo>
                      <a:lnTo>
                        <a:pt x="0" y="352425"/>
                      </a:lnTo>
                      <a:lnTo>
                        <a:pt x="0" y="58800"/>
                      </a:lnTo>
                      <a:lnTo>
                        <a:pt x="4615" y="35897"/>
                      </a:lnTo>
                      <a:lnTo>
                        <a:pt x="17208" y="17208"/>
                      </a:lnTo>
                      <a:lnTo>
                        <a:pt x="35897" y="4615"/>
                      </a:lnTo>
                      <a:lnTo>
                        <a:pt x="58800" y="0"/>
                      </a:lnTo>
                      <a:close/>
                    </a:path>
                  </a:pathLst>
                </a:custGeom>
                <a:solidFill>
                  <a:srgbClr val="6D1919"/>
                </a:solidFill>
                <a:ln w="12700">
                  <a:solidFill>
                    <a:srgbClr val="6D1919"/>
                  </a:solidFill>
                </a:ln>
              </p:spPr>
              <p:txBody>
                <a:bodyPr wrap="square" lIns="0" tIns="0" rIns="0" bIns="0" rtlCol="0"/>
                <a:lstStyle/>
                <a:p>
                  <a:pPr algn="ctr"/>
                  <a:r>
                    <a:rPr lang="en-GB" sz="1600" dirty="0">
                      <a:solidFill>
                        <a:schemeClr val="bg1"/>
                      </a:solidFill>
                    </a:rPr>
                    <a:t>Core Areas of Learning</a:t>
                  </a:r>
                  <a:endParaRPr sz="1600" dirty="0">
                    <a:solidFill>
                      <a:schemeClr val="bg1"/>
                    </a:solidFill>
                  </a:endParaRPr>
                </a:p>
              </p:txBody>
            </p:sp>
          </p:grpSp>
          <p:sp>
            <p:nvSpPr>
              <p:cNvPr id="9" name="object 9"/>
              <p:cNvSpPr txBox="1"/>
              <p:nvPr/>
            </p:nvSpPr>
            <p:spPr>
              <a:xfrm>
                <a:off x="3492272" y="676867"/>
                <a:ext cx="6892278" cy="3720249"/>
              </a:xfrm>
              <a:custGeom>
                <a:avLst/>
                <a:gdLst>
                  <a:gd name="connsiteX0" fmla="*/ 0 w 6577471"/>
                  <a:gd name="connsiteY0" fmla="*/ 0 h 2101857"/>
                  <a:gd name="connsiteX1" fmla="*/ 6577471 w 6577471"/>
                  <a:gd name="connsiteY1" fmla="*/ 0 h 2101857"/>
                  <a:gd name="connsiteX2" fmla="*/ 6577471 w 6577471"/>
                  <a:gd name="connsiteY2" fmla="*/ 2101857 h 2101857"/>
                  <a:gd name="connsiteX3" fmla="*/ 0 w 6577471"/>
                  <a:gd name="connsiteY3" fmla="*/ 2101857 h 2101857"/>
                  <a:gd name="connsiteX4" fmla="*/ 0 w 6577471"/>
                  <a:gd name="connsiteY4" fmla="*/ 0 h 2101857"/>
                  <a:gd name="connsiteX0" fmla="*/ 0 w 6616382"/>
                  <a:gd name="connsiteY0" fmla="*/ 0 h 3142716"/>
                  <a:gd name="connsiteX1" fmla="*/ 6577471 w 6616382"/>
                  <a:gd name="connsiteY1" fmla="*/ 0 h 3142716"/>
                  <a:gd name="connsiteX2" fmla="*/ 6616382 w 6616382"/>
                  <a:gd name="connsiteY2" fmla="*/ 3142716 h 3142716"/>
                  <a:gd name="connsiteX3" fmla="*/ 0 w 6616382"/>
                  <a:gd name="connsiteY3" fmla="*/ 2101857 h 3142716"/>
                  <a:gd name="connsiteX4" fmla="*/ 0 w 6616382"/>
                  <a:gd name="connsiteY4" fmla="*/ 0 h 3142716"/>
                  <a:gd name="connsiteX0" fmla="*/ 9728 w 6626110"/>
                  <a:gd name="connsiteY0" fmla="*/ 0 h 3162172"/>
                  <a:gd name="connsiteX1" fmla="*/ 6587199 w 6626110"/>
                  <a:gd name="connsiteY1" fmla="*/ 0 h 3162172"/>
                  <a:gd name="connsiteX2" fmla="*/ 6626110 w 6626110"/>
                  <a:gd name="connsiteY2" fmla="*/ 3142716 h 3162172"/>
                  <a:gd name="connsiteX3" fmla="*/ 0 w 6626110"/>
                  <a:gd name="connsiteY3" fmla="*/ 3162172 h 3162172"/>
                  <a:gd name="connsiteX4" fmla="*/ 9728 w 6626110"/>
                  <a:gd name="connsiteY4" fmla="*/ 0 h 316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6110" h="3162172">
                    <a:moveTo>
                      <a:pt x="9728" y="0"/>
                    </a:moveTo>
                    <a:lnTo>
                      <a:pt x="6587199" y="0"/>
                    </a:lnTo>
                    <a:lnTo>
                      <a:pt x="6626110" y="3142716"/>
                    </a:lnTo>
                    <a:lnTo>
                      <a:pt x="0" y="3162172"/>
                    </a:lnTo>
                    <a:cubicBezTo>
                      <a:pt x="3243" y="2108115"/>
                      <a:pt x="6485" y="1054057"/>
                      <a:pt x="9728" y="0"/>
                    </a:cubicBezTo>
                    <a:close/>
                  </a:path>
                </a:pathLst>
              </a:custGeom>
            </p:spPr>
            <p:txBody>
              <a:bodyPr vert="horz" wrap="square" lIns="0" tIns="125730" rIns="0" bIns="0" rtlCol="0">
                <a:spAutoFit/>
              </a:bodyPr>
              <a:lstStyle/>
              <a:p>
                <a:pPr marL="12700" marR="16510" algn="just">
                  <a:spcBef>
                    <a:spcPts val="515"/>
                  </a:spcBef>
                </a:pPr>
                <a:r>
                  <a:rPr lang="en-GB" sz="900" dirty="0">
                    <a:latin typeface="Calibri"/>
                    <a:cs typeface="Calibri"/>
                  </a:rPr>
                  <a:t>I</a:t>
                </a:r>
                <a:r>
                  <a:rPr sz="900" dirty="0">
                    <a:latin typeface="Calibri"/>
                    <a:cs typeface="Calibri"/>
                  </a:rPr>
                  <a:t>n</a:t>
                </a:r>
                <a:r>
                  <a:rPr sz="900" spc="-20" dirty="0">
                    <a:latin typeface="Calibri"/>
                    <a:cs typeface="Calibri"/>
                  </a:rPr>
                  <a:t> </a:t>
                </a:r>
                <a:r>
                  <a:rPr sz="900" b="1" dirty="0">
                    <a:latin typeface="Calibri"/>
                    <a:cs typeface="Calibri"/>
                  </a:rPr>
                  <a:t>English</a:t>
                </a:r>
                <a:r>
                  <a:rPr sz="900" dirty="0">
                    <a:latin typeface="Calibri"/>
                    <a:cs typeface="Calibri"/>
                  </a:rPr>
                  <a:t>,</a:t>
                </a:r>
                <a:r>
                  <a:rPr sz="900" spc="-20" dirty="0">
                    <a:latin typeface="Calibri"/>
                    <a:cs typeface="Calibri"/>
                  </a:rPr>
                  <a:t> </a:t>
                </a:r>
                <a:r>
                  <a:rPr sz="900" spc="-15" dirty="0">
                    <a:latin typeface="Calibri"/>
                    <a:cs typeface="Calibri"/>
                  </a:rPr>
                  <a:t>we will </a:t>
                </a:r>
                <a:r>
                  <a:rPr lang="en-GB" sz="900" spc="-15" dirty="0">
                    <a:latin typeface="Calibri"/>
                    <a:cs typeface="Calibri"/>
                  </a:rPr>
                  <a:t>be using the story ‘’Anglo Saxon Boy’ by Tony Bradman to create a character description on Magnus and a battle recount whilst learning and consolidating the different elements of punctuation and grammar to enhance our writing. The aim of this is to build on the children's independent writing skills, range of vocabulary and develop good stamina in writing. We will also look at writing an non chronological report on the Anglo Saxons refining using headings and sub-headings, organising paragraphs around a theme as well as being able to retrieve and record information from non-fiction texts with increasing precision.</a:t>
                </a:r>
              </a:p>
              <a:p>
                <a:pPr marL="12700" marR="16510" algn="just">
                  <a:spcBef>
                    <a:spcPts val="515"/>
                  </a:spcBef>
                </a:pPr>
                <a:r>
                  <a:rPr sz="900" dirty="0">
                    <a:latin typeface="Calibri"/>
                    <a:cs typeface="Calibri"/>
                  </a:rPr>
                  <a:t>In</a:t>
                </a:r>
                <a:r>
                  <a:rPr sz="900" spc="-15" dirty="0">
                    <a:latin typeface="Calibri"/>
                    <a:cs typeface="Calibri"/>
                  </a:rPr>
                  <a:t> </a:t>
                </a:r>
                <a:r>
                  <a:rPr sz="900" b="1" dirty="0">
                    <a:latin typeface="Calibri"/>
                    <a:cs typeface="Calibri"/>
                  </a:rPr>
                  <a:t>Maths</a:t>
                </a:r>
                <a:r>
                  <a:rPr sz="900" dirty="0">
                    <a:latin typeface="Calibri"/>
                    <a:cs typeface="Calibri"/>
                  </a:rPr>
                  <a:t>,</a:t>
                </a:r>
                <a:r>
                  <a:rPr sz="900" spc="-20" dirty="0">
                    <a:latin typeface="Calibri"/>
                    <a:cs typeface="Calibri"/>
                  </a:rPr>
                  <a:t> </a:t>
                </a:r>
                <a:r>
                  <a:rPr lang="en-GB" sz="900" spc="-15" dirty="0">
                    <a:latin typeface="Calibri"/>
                    <a:cs typeface="Calibri"/>
                  </a:rPr>
                  <a:t>we will continue to develop our understanding of place value up to 1000, recognise the value of digit, comparing and ordering number as well explore the concept of estimating and rounding. In addition and subtraction we will continue to build on their understanding of written formal method - , regrouping, and exchanging  whilst building on mental skills to help us calculate efficiently and fluently. We will build on these skills by solving problems in a range of different contexts. In addition, will work on developing the children’s multiplication and division knowledge as well as their recall and automaticity from lessons focussing on conceptual understanding and tasks designed to support speed and fluency. </a:t>
                </a:r>
              </a:p>
              <a:p>
                <a:pPr algn="just"/>
                <a:endParaRPr lang="en-GB" sz="900" dirty="0">
                  <a:latin typeface="Calibri"/>
                  <a:cs typeface="Calibri"/>
                </a:endParaRPr>
              </a:p>
              <a:p>
                <a:pPr algn="just"/>
                <a:r>
                  <a:rPr sz="900" dirty="0">
                    <a:latin typeface="Calibri"/>
                    <a:cs typeface="Calibri"/>
                  </a:rPr>
                  <a:t>In</a:t>
                </a:r>
                <a:r>
                  <a:rPr sz="900" spc="-10" dirty="0">
                    <a:latin typeface="Calibri"/>
                    <a:cs typeface="Calibri"/>
                  </a:rPr>
                  <a:t> </a:t>
                </a:r>
                <a:r>
                  <a:rPr sz="900" b="1" dirty="0">
                    <a:latin typeface="Calibri"/>
                    <a:cs typeface="Calibri"/>
                  </a:rPr>
                  <a:t>Science</a:t>
                </a:r>
                <a:r>
                  <a:rPr sz="900" dirty="0">
                    <a:latin typeface="Calibri"/>
                    <a:cs typeface="Calibri"/>
                  </a:rPr>
                  <a:t>,</a:t>
                </a:r>
                <a:r>
                  <a:rPr sz="900" spc="-15" dirty="0">
                    <a:latin typeface="Calibri"/>
                    <a:cs typeface="Calibri"/>
                  </a:rPr>
                  <a:t> </a:t>
                </a:r>
                <a:r>
                  <a:rPr lang="en-GB" sz="900" spc="-15" dirty="0">
                    <a:latin typeface="Calibri"/>
                    <a:cs typeface="Calibri"/>
                  </a:rPr>
                  <a:t>in the first half term we will be introduced to the main body parts associated with the digestive system, for example, mouth, tongue, teeth, oesophagus, stomach and small and large intestine and explore questions that help them to understand their special functions. They will learn about the different types of teeth that humans have, their position in the mouth and function, and compare the teeth of carnivores and herbivores to suggest reasons for their differences. Children will also explore how to care for their teeth and about the damage that can be caused.  In the second half of the term the focus will be on exploring key aspects related to working scientifically using a range of different skills and techniques that practise and enable the children to becoming more confident in making hypothesis, deductions linked to a variety of different scientific fields. </a:t>
                </a:r>
              </a:p>
              <a:p>
                <a:pPr algn="just"/>
                <a:endParaRPr lang="en-GB" sz="900" spc="-15" dirty="0">
                  <a:latin typeface="Calibri"/>
                  <a:cs typeface="Calibri"/>
                </a:endParaRPr>
              </a:p>
              <a:p>
                <a:pPr algn="just"/>
                <a:r>
                  <a:rPr lang="en-GB" sz="900" spc="-15" dirty="0">
                    <a:latin typeface="Calibri"/>
                    <a:cs typeface="Calibri"/>
                  </a:rPr>
                  <a:t>In </a:t>
                </a:r>
                <a:r>
                  <a:rPr lang="en-GB" sz="900" b="1" spc="-15" dirty="0">
                    <a:latin typeface="Calibri"/>
                    <a:cs typeface="Calibri"/>
                  </a:rPr>
                  <a:t>Religious Education</a:t>
                </a:r>
                <a:r>
                  <a:rPr lang="en-GB" sz="900" spc="-15" dirty="0">
                    <a:latin typeface="Calibri"/>
                    <a:cs typeface="Calibri"/>
                  </a:rPr>
                  <a:t>, our focus will be on theological perspective on Creation and </a:t>
                </a:r>
                <a:r>
                  <a:rPr lang="en-GB" sz="900" spc="-15">
                    <a:latin typeface="Calibri"/>
                    <a:cs typeface="Calibri"/>
                  </a:rPr>
                  <a:t>what do </a:t>
                </a:r>
                <a:r>
                  <a:rPr lang="en-GB" sz="900" spc="-15" dirty="0">
                    <a:latin typeface="Calibri"/>
                    <a:cs typeface="Calibri"/>
                  </a:rPr>
                  <a:t>Christians learn from the story and how we can protect </a:t>
                </a:r>
                <a:r>
                  <a:rPr lang="en-GB" sz="900" spc="-15">
                    <a:latin typeface="Calibri"/>
                    <a:cs typeface="Calibri"/>
                  </a:rPr>
                  <a:t>and how </a:t>
                </a:r>
                <a:r>
                  <a:rPr lang="en-GB" sz="900" spc="-15" dirty="0">
                    <a:latin typeface="Calibri"/>
                    <a:cs typeface="Calibri"/>
                  </a:rPr>
                  <a:t>God’s world thrives nowadays. What it means to be close to God and how we maintain our relationship with God and show this through our actions. We will also be examining and analysing how different events shape beliefs, how people interpret and make sense of the bible and how Christians talk to God.  In the second half of the term we will also be looking at the People of God, Gospel and elements of Incarnation making simple links between how some Christians choose to live in their whole lives and in their church communities. We will analyse and discuss how following God might make a difference in the world today and the importance of charity. </a:t>
                </a:r>
                <a:endParaRPr lang="en-GB" sz="1000" spc="-15" dirty="0">
                  <a:latin typeface="Calibri"/>
                  <a:cs typeface="Calibri"/>
                </a:endParaRPr>
              </a:p>
              <a:p>
                <a:pPr marL="12700">
                  <a:lnSpc>
                    <a:spcPct val="100000"/>
                  </a:lnSpc>
                  <a:spcBef>
                    <a:spcPts val="425"/>
                  </a:spcBef>
                </a:pPr>
                <a:endParaRPr sz="1000" dirty="0">
                  <a:latin typeface="Calibri"/>
                  <a:cs typeface="Calibri"/>
                </a:endParaRPr>
              </a:p>
            </p:txBody>
          </p:sp>
        </p:grpSp>
        <p:grpSp>
          <p:nvGrpSpPr>
            <p:cNvPr id="97" name="Group 96">
              <a:extLst>
                <a:ext uri="{FF2B5EF4-FFF2-40B4-BE49-F238E27FC236}">
                  <a16:creationId xmlns:a16="http://schemas.microsoft.com/office/drawing/2014/main" id="{549A65DE-1DEC-45E3-A934-AAB95864689E}"/>
                </a:ext>
              </a:extLst>
            </p:cNvPr>
            <p:cNvGrpSpPr/>
            <p:nvPr/>
          </p:nvGrpSpPr>
          <p:grpSpPr>
            <a:xfrm>
              <a:off x="150553" y="2462377"/>
              <a:ext cx="3104065" cy="1307673"/>
              <a:chOff x="-193295" y="2484065"/>
              <a:chExt cx="3104065" cy="1307673"/>
            </a:xfrm>
          </p:grpSpPr>
          <p:sp>
            <p:nvSpPr>
              <p:cNvPr id="15" name="object 15"/>
              <p:cNvSpPr/>
              <p:nvPr/>
            </p:nvSpPr>
            <p:spPr>
              <a:xfrm>
                <a:off x="-193295" y="2484065"/>
                <a:ext cx="3104065" cy="872889"/>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a:p>
            </p:txBody>
          </p:sp>
          <p:sp>
            <p:nvSpPr>
              <p:cNvPr id="18" name="object 18"/>
              <p:cNvSpPr txBox="1"/>
              <p:nvPr/>
            </p:nvSpPr>
            <p:spPr>
              <a:xfrm>
                <a:off x="417068" y="3253257"/>
                <a:ext cx="2084705" cy="538481"/>
              </a:xfrm>
              <a:prstGeom prst="rect">
                <a:avLst/>
              </a:prstGeom>
            </p:spPr>
            <p:txBody>
              <a:bodyPr vert="horz" wrap="square" lIns="0" tIns="13335" rIns="0" bIns="0" rtlCol="0">
                <a:spAutoFit/>
              </a:bodyPr>
              <a:lstStyle/>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sz="1000" dirty="0">
                  <a:latin typeface="Calibri"/>
                  <a:cs typeface="Calibri"/>
                </a:endParaRPr>
              </a:p>
            </p:txBody>
          </p:sp>
        </p:grpSp>
        <p:grpSp>
          <p:nvGrpSpPr>
            <p:cNvPr id="100" name="Group 99">
              <a:extLst>
                <a:ext uri="{FF2B5EF4-FFF2-40B4-BE49-F238E27FC236}">
                  <a16:creationId xmlns:a16="http://schemas.microsoft.com/office/drawing/2014/main" id="{81F0164D-8906-4100-AE44-EABBA542EF0F}"/>
                </a:ext>
              </a:extLst>
            </p:cNvPr>
            <p:cNvGrpSpPr/>
            <p:nvPr/>
          </p:nvGrpSpPr>
          <p:grpSpPr>
            <a:xfrm>
              <a:off x="5722972" y="4357106"/>
              <a:ext cx="2334895" cy="1391285"/>
              <a:chOff x="8061959" y="2872740"/>
              <a:chExt cx="2334895" cy="1391285"/>
            </a:xfrm>
          </p:grpSpPr>
          <p:grpSp>
            <p:nvGrpSpPr>
              <p:cNvPr id="19" name="object 19"/>
              <p:cNvGrpSpPr/>
              <p:nvPr/>
            </p:nvGrpSpPr>
            <p:grpSpPr>
              <a:xfrm>
                <a:off x="8061959" y="2872740"/>
                <a:ext cx="2334895" cy="1391285"/>
                <a:chOff x="8061959" y="2872740"/>
                <a:chExt cx="2334895" cy="1391285"/>
              </a:xfrm>
              <a:solidFill>
                <a:schemeClr val="accent2">
                  <a:lumMod val="40000"/>
                  <a:lumOff val="60000"/>
                </a:schemeClr>
              </a:solidFill>
            </p:grpSpPr>
            <p:sp>
              <p:nvSpPr>
                <p:cNvPr id="20" name="object 20"/>
                <p:cNvSpPr/>
                <p:nvPr/>
              </p:nvSpPr>
              <p:spPr>
                <a:xfrm>
                  <a:off x="8061959" y="2872740"/>
                  <a:ext cx="2334895" cy="1391285"/>
                </a:xfrm>
                <a:custGeom>
                  <a:avLst/>
                  <a:gdLst/>
                  <a:ahLst/>
                  <a:cxnLst/>
                  <a:rect l="l" t="t" r="r" b="b"/>
                  <a:pathLst>
                    <a:path w="2334895" h="1391285">
                      <a:moveTo>
                        <a:pt x="2334895" y="0"/>
                      </a:moveTo>
                      <a:lnTo>
                        <a:pt x="231901" y="0"/>
                      </a:lnTo>
                      <a:lnTo>
                        <a:pt x="185146" y="4708"/>
                      </a:lnTo>
                      <a:lnTo>
                        <a:pt x="141606" y="18214"/>
                      </a:lnTo>
                      <a:lnTo>
                        <a:pt x="102213" y="39587"/>
                      </a:lnTo>
                      <a:lnTo>
                        <a:pt x="67897" y="67897"/>
                      </a:lnTo>
                      <a:lnTo>
                        <a:pt x="39587" y="102213"/>
                      </a:lnTo>
                      <a:lnTo>
                        <a:pt x="18214" y="141606"/>
                      </a:lnTo>
                      <a:lnTo>
                        <a:pt x="4708" y="185146"/>
                      </a:lnTo>
                      <a:lnTo>
                        <a:pt x="0" y="231901"/>
                      </a:lnTo>
                      <a:lnTo>
                        <a:pt x="0" y="1391285"/>
                      </a:lnTo>
                      <a:lnTo>
                        <a:pt x="2102993" y="1391285"/>
                      </a:lnTo>
                      <a:lnTo>
                        <a:pt x="2149748" y="1386576"/>
                      </a:lnTo>
                      <a:lnTo>
                        <a:pt x="2193288" y="1373070"/>
                      </a:lnTo>
                      <a:lnTo>
                        <a:pt x="2232681" y="1351697"/>
                      </a:lnTo>
                      <a:lnTo>
                        <a:pt x="2266997" y="1323387"/>
                      </a:lnTo>
                      <a:lnTo>
                        <a:pt x="2295307" y="1289071"/>
                      </a:lnTo>
                      <a:lnTo>
                        <a:pt x="2316680" y="1249678"/>
                      </a:lnTo>
                      <a:lnTo>
                        <a:pt x="2330186" y="1206138"/>
                      </a:lnTo>
                      <a:lnTo>
                        <a:pt x="2334895" y="1159383"/>
                      </a:lnTo>
                      <a:lnTo>
                        <a:pt x="2334895" y="0"/>
                      </a:lnTo>
                      <a:close/>
                    </a:path>
                  </a:pathLst>
                </a:custGeom>
                <a:grpFill/>
                <a:ln>
                  <a:solidFill>
                    <a:schemeClr val="accent2">
                      <a:lumMod val="50000"/>
                    </a:schemeClr>
                  </a:solidFill>
                </a:ln>
              </p:spPr>
              <p:txBody>
                <a:bodyPr wrap="square" lIns="0" tIns="0" rIns="0" bIns="0" rtlCol="0"/>
                <a:lstStyle/>
                <a:p>
                  <a:endParaRPr/>
                </a:p>
              </p:txBody>
            </p:sp>
            <p:sp>
              <p:nvSpPr>
                <p:cNvPr id="21" name="object 21"/>
                <p:cNvSpPr/>
                <p:nvPr/>
              </p:nvSpPr>
              <p:spPr>
                <a:xfrm>
                  <a:off x="8061959" y="2872740"/>
                  <a:ext cx="2334895" cy="1391285"/>
                </a:xfrm>
                <a:custGeom>
                  <a:avLst/>
                  <a:gdLst/>
                  <a:ahLst/>
                  <a:cxnLst/>
                  <a:rect l="l" t="t" r="r" b="b"/>
                  <a:pathLst>
                    <a:path w="2334895" h="1391285">
                      <a:moveTo>
                        <a:pt x="231901" y="0"/>
                      </a:moveTo>
                      <a:lnTo>
                        <a:pt x="2334895" y="0"/>
                      </a:lnTo>
                      <a:lnTo>
                        <a:pt x="2334895" y="1159383"/>
                      </a:lnTo>
                      <a:lnTo>
                        <a:pt x="2330186" y="1206138"/>
                      </a:lnTo>
                      <a:lnTo>
                        <a:pt x="2316680" y="1249678"/>
                      </a:lnTo>
                      <a:lnTo>
                        <a:pt x="2295307" y="1289071"/>
                      </a:lnTo>
                      <a:lnTo>
                        <a:pt x="2266997" y="1323387"/>
                      </a:lnTo>
                      <a:lnTo>
                        <a:pt x="2232681" y="1351697"/>
                      </a:lnTo>
                      <a:lnTo>
                        <a:pt x="2193288" y="1373070"/>
                      </a:lnTo>
                      <a:lnTo>
                        <a:pt x="2149748" y="1386576"/>
                      </a:lnTo>
                      <a:lnTo>
                        <a:pt x="2102993" y="1391285"/>
                      </a:lnTo>
                      <a:lnTo>
                        <a:pt x="0" y="1391285"/>
                      </a:lnTo>
                      <a:lnTo>
                        <a:pt x="0" y="231901"/>
                      </a:lnTo>
                      <a:lnTo>
                        <a:pt x="4708" y="185146"/>
                      </a:lnTo>
                      <a:lnTo>
                        <a:pt x="18214" y="141606"/>
                      </a:lnTo>
                      <a:lnTo>
                        <a:pt x="39587" y="102213"/>
                      </a:lnTo>
                      <a:lnTo>
                        <a:pt x="67897" y="67897"/>
                      </a:lnTo>
                      <a:lnTo>
                        <a:pt x="102213" y="39587"/>
                      </a:lnTo>
                      <a:lnTo>
                        <a:pt x="141606" y="18214"/>
                      </a:lnTo>
                      <a:lnTo>
                        <a:pt x="185146" y="4708"/>
                      </a:lnTo>
                      <a:lnTo>
                        <a:pt x="231901" y="0"/>
                      </a:lnTo>
                      <a:close/>
                    </a:path>
                  </a:pathLst>
                </a:custGeom>
                <a:grpFill/>
                <a:ln w="12700">
                  <a:solidFill>
                    <a:schemeClr val="accent2">
                      <a:lumMod val="50000"/>
                    </a:schemeClr>
                  </a:solidFill>
                </a:ln>
              </p:spPr>
              <p:txBody>
                <a:bodyPr wrap="square" lIns="0" tIns="0" rIns="0" bIns="0" rtlCol="0"/>
                <a:lstStyle/>
                <a:p>
                  <a:pPr algn="just"/>
                  <a:endParaRPr dirty="0"/>
                </a:p>
              </p:txBody>
            </p:sp>
          </p:grpSp>
          <p:sp>
            <p:nvSpPr>
              <p:cNvPr id="22" name="object 22"/>
              <p:cNvSpPr txBox="1"/>
              <p:nvPr/>
            </p:nvSpPr>
            <p:spPr>
              <a:xfrm>
                <a:off x="9076817" y="2923565"/>
                <a:ext cx="1271270" cy="221855"/>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History</a:t>
                </a:r>
                <a:endParaRPr sz="1100" dirty="0">
                  <a:latin typeface="Calibri"/>
                  <a:cs typeface="Calibri"/>
                </a:endParaRPr>
              </a:p>
            </p:txBody>
          </p:sp>
          <p:sp>
            <p:nvSpPr>
              <p:cNvPr id="23" name="object 23"/>
              <p:cNvSpPr txBox="1"/>
              <p:nvPr/>
            </p:nvSpPr>
            <p:spPr>
              <a:xfrm>
                <a:off x="8173729" y="3200363"/>
                <a:ext cx="2126980" cy="982961"/>
              </a:xfrm>
              <a:prstGeom prst="rect">
                <a:avLst/>
              </a:prstGeom>
            </p:spPr>
            <p:txBody>
              <a:bodyPr vert="horz" wrap="square" lIns="0" tIns="13335" rIns="0" bIns="0" rtlCol="0">
                <a:spAutoFit/>
              </a:bodyPr>
              <a:lstStyle/>
              <a:p>
                <a:pPr marR="5080" lvl="2" algn="ctr"/>
                <a:r>
                  <a:rPr lang="en-GB" sz="900" dirty="0">
                    <a:latin typeface="Calibri"/>
                    <a:cs typeface="Calibri"/>
                  </a:rPr>
                  <a:t>In </a:t>
                </a:r>
                <a:r>
                  <a:rPr lang="en-GB" sz="900" b="1" dirty="0">
                    <a:latin typeface="Calibri"/>
                    <a:cs typeface="Calibri"/>
                  </a:rPr>
                  <a:t>History,</a:t>
                </a:r>
                <a:r>
                  <a:rPr lang="en-GB" sz="900" dirty="0">
                    <a:latin typeface="Calibri"/>
                    <a:cs typeface="Calibri"/>
                  </a:rPr>
                  <a:t> we will learn all about the Anglo Saxons who lived in and migrated to Britain after the Romans left and explore the different tribes, cultures and religions found there. We will also extend our historical vocabulary and deepen their chronological understanding of British history. </a:t>
                </a:r>
                <a:endParaRPr lang="en-GB" sz="900" spc="-20" dirty="0">
                  <a:latin typeface="Calibri"/>
                  <a:cs typeface="Calibri"/>
                </a:endParaRPr>
              </a:p>
            </p:txBody>
          </p:sp>
        </p:grpSp>
        <p:grpSp>
          <p:nvGrpSpPr>
            <p:cNvPr id="99" name="Group 98">
              <a:extLst>
                <a:ext uri="{FF2B5EF4-FFF2-40B4-BE49-F238E27FC236}">
                  <a16:creationId xmlns:a16="http://schemas.microsoft.com/office/drawing/2014/main" id="{6777DA5E-B306-41E3-968E-1CE56C48134B}"/>
                </a:ext>
              </a:extLst>
            </p:cNvPr>
            <p:cNvGrpSpPr/>
            <p:nvPr/>
          </p:nvGrpSpPr>
          <p:grpSpPr>
            <a:xfrm>
              <a:off x="3241437" y="4410078"/>
              <a:ext cx="2340658" cy="1391920"/>
              <a:chOff x="5450157" y="2872740"/>
              <a:chExt cx="2340658" cy="1391920"/>
            </a:xfrm>
          </p:grpSpPr>
          <p:grpSp>
            <p:nvGrpSpPr>
              <p:cNvPr id="24" name="object 24"/>
              <p:cNvGrpSpPr/>
              <p:nvPr/>
            </p:nvGrpSpPr>
            <p:grpSpPr>
              <a:xfrm>
                <a:off x="5455920" y="2872740"/>
                <a:ext cx="2334895" cy="1391920"/>
                <a:chOff x="5455920" y="2872740"/>
                <a:chExt cx="2334895" cy="1391920"/>
              </a:xfrm>
              <a:solidFill>
                <a:schemeClr val="accent2">
                  <a:lumMod val="40000"/>
                  <a:lumOff val="60000"/>
                </a:schemeClr>
              </a:solidFill>
            </p:grpSpPr>
            <p:sp>
              <p:nvSpPr>
                <p:cNvPr id="25" name="object 25"/>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a:p>
              </p:txBody>
            </p:sp>
            <p:sp>
              <p:nvSpPr>
                <p:cNvPr id="26" name="object 26"/>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a:p>
              </p:txBody>
            </p:sp>
          </p:grpSp>
          <p:sp>
            <p:nvSpPr>
              <p:cNvPr id="27" name="object 27"/>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Computing</a:t>
                </a:r>
                <a:endParaRPr sz="1100" dirty="0">
                  <a:latin typeface="Calibri"/>
                  <a:cs typeface="Calibri"/>
                </a:endParaRPr>
              </a:p>
            </p:txBody>
          </p:sp>
          <p:sp>
            <p:nvSpPr>
              <p:cNvPr id="28" name="object 28"/>
              <p:cNvSpPr txBox="1"/>
              <p:nvPr/>
            </p:nvSpPr>
            <p:spPr>
              <a:xfrm>
                <a:off x="5450157" y="3177498"/>
                <a:ext cx="2296970" cy="1062791"/>
              </a:xfrm>
              <a:prstGeom prst="rect">
                <a:avLst/>
              </a:prstGeom>
            </p:spPr>
            <p:txBody>
              <a:bodyPr vert="horz" wrap="square" lIns="0" tIns="13335" rIns="0" bIns="0" rtlCol="0">
                <a:spAutoFit/>
              </a:bodyPr>
              <a:lstStyle/>
              <a:p>
                <a:pPr marL="12700" marR="5080" algn="ctr">
                  <a:lnSpc>
                    <a:spcPct val="108500"/>
                  </a:lnSpc>
                  <a:spcBef>
                    <a:spcPts val="105"/>
                  </a:spcBef>
                </a:pPr>
                <a:r>
                  <a:rPr lang="en-GB" sz="900" spc="-20" dirty="0">
                    <a:latin typeface="Calibri"/>
                    <a:cs typeface="Calibri"/>
                  </a:rPr>
                  <a:t>In </a:t>
                </a:r>
                <a:r>
                  <a:rPr lang="en-GB" sz="900" b="1" spc="-20" dirty="0">
                    <a:latin typeface="Calibri"/>
                    <a:cs typeface="Calibri"/>
                  </a:rPr>
                  <a:t>Computing, </a:t>
                </a:r>
                <a:r>
                  <a:rPr lang="en-GB" sz="900" spc="-20" dirty="0">
                    <a:latin typeface="Calibri"/>
                    <a:cs typeface="Calibri"/>
                  </a:rPr>
                  <a:t>we will learn how to respond to compose and add attachments to emails as well as consider the safety aspects of email communication. Then our focus will be on planning algorithms and writing code that includes angles of turn to create routes for screen turtles, testing them using 2Go.</a:t>
                </a:r>
                <a:endParaRPr lang="en-GB" sz="1000" dirty="0">
                  <a:latin typeface="Calibri"/>
                  <a:cs typeface="Calibri"/>
                </a:endParaRPr>
              </a:p>
            </p:txBody>
          </p:sp>
        </p:grpSp>
        <p:grpSp>
          <p:nvGrpSpPr>
            <p:cNvPr id="3" name="Group 2">
              <a:extLst>
                <a:ext uri="{FF2B5EF4-FFF2-40B4-BE49-F238E27FC236}">
                  <a16:creationId xmlns:a16="http://schemas.microsoft.com/office/drawing/2014/main" id="{3A6F91BC-0E7E-46E7-9C78-53A2C7B914DF}"/>
                </a:ext>
              </a:extLst>
            </p:cNvPr>
            <p:cNvGrpSpPr/>
            <p:nvPr/>
          </p:nvGrpSpPr>
          <p:grpSpPr>
            <a:xfrm>
              <a:off x="273494" y="5896154"/>
              <a:ext cx="2745338" cy="1614764"/>
              <a:chOff x="1844263" y="4366259"/>
              <a:chExt cx="2414683" cy="1628366"/>
            </a:xfrm>
          </p:grpSpPr>
          <p:grpSp>
            <p:nvGrpSpPr>
              <p:cNvPr id="48" name="object 48"/>
              <p:cNvGrpSpPr/>
              <p:nvPr/>
            </p:nvGrpSpPr>
            <p:grpSpPr>
              <a:xfrm>
                <a:off x="1844263" y="4366259"/>
                <a:ext cx="2414683" cy="1553846"/>
                <a:chOff x="1844263" y="4366259"/>
                <a:chExt cx="2414683" cy="1553846"/>
              </a:xfrm>
              <a:solidFill>
                <a:schemeClr val="accent2">
                  <a:lumMod val="40000"/>
                  <a:lumOff val="60000"/>
                </a:schemeClr>
              </a:solidFill>
            </p:grpSpPr>
            <p:sp>
              <p:nvSpPr>
                <p:cNvPr id="49" name="object 49"/>
                <p:cNvSpPr/>
                <p:nvPr/>
              </p:nvSpPr>
              <p:spPr>
                <a:xfrm>
                  <a:off x="2192019" y="4366260"/>
                  <a:ext cx="2066925" cy="1553845"/>
                </a:xfrm>
                <a:custGeom>
                  <a:avLst/>
                  <a:gdLst/>
                  <a:ahLst/>
                  <a:cxnLst/>
                  <a:rect l="l" t="t" r="r" b="b"/>
                  <a:pathLst>
                    <a:path w="2066925" h="1553845">
                      <a:moveTo>
                        <a:pt x="2066925"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1"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p:spPr>
              <p:txBody>
                <a:bodyPr wrap="square" lIns="0" tIns="0" rIns="0" bIns="0" rtlCol="0"/>
                <a:lstStyle/>
                <a:p>
                  <a:endParaRPr/>
                </a:p>
              </p:txBody>
            </p:sp>
            <p:sp>
              <p:nvSpPr>
                <p:cNvPr id="50" name="object 50"/>
                <p:cNvSpPr/>
                <p:nvPr/>
              </p:nvSpPr>
              <p:spPr>
                <a:xfrm>
                  <a:off x="1844263" y="4366259"/>
                  <a:ext cx="2414683" cy="1553845"/>
                </a:xfrm>
                <a:custGeom>
                  <a:avLst/>
                  <a:gdLst/>
                  <a:ahLst/>
                  <a:cxnLst/>
                  <a:rect l="l" t="t" r="r" b="b"/>
                  <a:pathLst>
                    <a:path w="2066925" h="1553845">
                      <a:moveTo>
                        <a:pt x="258953"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1"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699">
                  <a:solidFill>
                    <a:schemeClr val="accent2">
                      <a:lumMod val="50000"/>
                    </a:schemeClr>
                  </a:solidFill>
                </a:ln>
              </p:spPr>
              <p:txBody>
                <a:bodyPr wrap="square" lIns="0" tIns="0" rIns="0" bIns="0" rtlCol="0"/>
                <a:lstStyle/>
                <a:p>
                  <a:endParaRPr dirty="0"/>
                </a:p>
              </p:txBody>
            </p:sp>
          </p:grpSp>
          <p:sp>
            <p:nvSpPr>
              <p:cNvPr id="51" name="object 51"/>
              <p:cNvSpPr txBox="1"/>
              <p:nvPr/>
            </p:nvSpPr>
            <p:spPr>
              <a:xfrm>
                <a:off x="3088767" y="4418812"/>
                <a:ext cx="1126490" cy="221855"/>
              </a:xfrm>
              <a:prstGeom prst="rect">
                <a:avLst/>
              </a:prstGeom>
              <a:solidFill>
                <a:schemeClr val="accent2">
                  <a:lumMod val="50000"/>
                </a:schemeClr>
              </a:solidFill>
            </p:spPr>
            <p:txBody>
              <a:bodyPr vert="horz" wrap="square" lIns="0" tIns="52069" rIns="0" bIns="0" rtlCol="0">
                <a:spAutoFit/>
              </a:bodyPr>
              <a:lstStyle/>
              <a:p>
                <a:pPr marR="95250" algn="r">
                  <a:lnSpc>
                    <a:spcPct val="100000"/>
                  </a:lnSpc>
                  <a:spcBef>
                    <a:spcPts val="409"/>
                  </a:spcBef>
                </a:pPr>
                <a:r>
                  <a:rPr sz="1100" spc="-25" dirty="0">
                    <a:solidFill>
                      <a:srgbClr val="FFFFFF"/>
                    </a:solidFill>
                    <a:latin typeface="Calibri"/>
                    <a:cs typeface="Calibri"/>
                  </a:rPr>
                  <a:t>Art</a:t>
                </a:r>
                <a:endParaRPr sz="1100" dirty="0">
                  <a:latin typeface="Calibri"/>
                  <a:cs typeface="Calibri"/>
                </a:endParaRPr>
              </a:p>
            </p:txBody>
          </p:sp>
          <p:sp>
            <p:nvSpPr>
              <p:cNvPr id="52" name="object 52"/>
              <p:cNvSpPr txBox="1"/>
              <p:nvPr/>
            </p:nvSpPr>
            <p:spPr>
              <a:xfrm>
                <a:off x="1884721" y="4730518"/>
                <a:ext cx="2308634" cy="1264107"/>
              </a:xfrm>
              <a:prstGeom prst="rect">
                <a:avLst/>
              </a:prstGeom>
            </p:spPr>
            <p:txBody>
              <a:bodyPr vert="horz" wrap="square" lIns="0" tIns="13335" rIns="0" bIns="0" rtlCol="0">
                <a:spAutoFit/>
              </a:bodyPr>
              <a:lstStyle/>
              <a:p>
                <a:pPr marL="12700" marR="5080" algn="ctr">
                  <a:lnSpc>
                    <a:spcPct val="109600"/>
                  </a:lnSpc>
                  <a:spcBef>
                    <a:spcPts val="105"/>
                  </a:spcBef>
                </a:pPr>
                <a:r>
                  <a:rPr sz="900" spc="-20" dirty="0">
                    <a:latin typeface="Calibri"/>
                    <a:cs typeface="Calibri"/>
                  </a:rPr>
                  <a:t>In </a:t>
                </a:r>
                <a:r>
                  <a:rPr lang="en-GB" sz="900" b="1" spc="-20" dirty="0">
                    <a:latin typeface="Calibri"/>
                    <a:cs typeface="Calibri"/>
                  </a:rPr>
                  <a:t>Art, </a:t>
                </a:r>
                <a:r>
                  <a:rPr lang="en-GB" sz="900" spc="-20" dirty="0">
                    <a:latin typeface="Calibri"/>
                    <a:cs typeface="Calibri"/>
                  </a:rPr>
                  <a:t>our focus will be designing and making their own Anglo Saxon jewellery. We will look at historical context of them focusing on materials, craftsmanship, and cultural significance. When sketching we will focus on integrating traditional patterns and symbols they learned about. We will also focus and develop using shading to add depth and realism to their designs. </a:t>
                </a:r>
              </a:p>
              <a:p>
                <a:pPr marL="12700" marR="5080">
                  <a:lnSpc>
                    <a:spcPct val="109600"/>
                  </a:lnSpc>
                  <a:spcBef>
                    <a:spcPts val="105"/>
                  </a:spcBef>
                </a:pPr>
                <a:endParaRPr sz="1000" dirty="0">
                  <a:latin typeface="Calibri"/>
                  <a:cs typeface="Calibri"/>
                </a:endParaRPr>
              </a:p>
            </p:txBody>
          </p:sp>
        </p:grpSp>
        <p:grpSp>
          <p:nvGrpSpPr>
            <p:cNvPr id="95" name="Group 94">
              <a:extLst>
                <a:ext uri="{FF2B5EF4-FFF2-40B4-BE49-F238E27FC236}">
                  <a16:creationId xmlns:a16="http://schemas.microsoft.com/office/drawing/2014/main" id="{F9BE5E4B-60C7-4DC1-B998-9383C2228B65}"/>
                </a:ext>
              </a:extLst>
            </p:cNvPr>
            <p:cNvGrpSpPr/>
            <p:nvPr/>
          </p:nvGrpSpPr>
          <p:grpSpPr>
            <a:xfrm>
              <a:off x="5730150" y="5864686"/>
              <a:ext cx="2336167" cy="1929515"/>
              <a:chOff x="6430009" y="4360545"/>
              <a:chExt cx="2066925" cy="1916141"/>
            </a:xfrm>
          </p:grpSpPr>
          <p:grpSp>
            <p:nvGrpSpPr>
              <p:cNvPr id="53" name="object 53"/>
              <p:cNvGrpSpPr/>
              <p:nvPr/>
            </p:nvGrpSpPr>
            <p:grpSpPr>
              <a:xfrm>
                <a:off x="6430009" y="4360545"/>
                <a:ext cx="2066925" cy="1553845"/>
                <a:chOff x="6430009" y="4360545"/>
                <a:chExt cx="2066925" cy="1553845"/>
              </a:xfrm>
              <a:solidFill>
                <a:schemeClr val="accent2">
                  <a:lumMod val="40000"/>
                  <a:lumOff val="60000"/>
                </a:schemeClr>
              </a:solidFill>
            </p:grpSpPr>
            <p:sp>
              <p:nvSpPr>
                <p:cNvPr id="54" name="object 54"/>
                <p:cNvSpPr/>
                <p:nvPr/>
              </p:nvSpPr>
              <p:spPr>
                <a:xfrm>
                  <a:off x="6430009" y="4360545"/>
                  <a:ext cx="2066925" cy="1553845"/>
                </a:xfrm>
                <a:custGeom>
                  <a:avLst/>
                  <a:gdLst/>
                  <a:ahLst/>
                  <a:cxnLst/>
                  <a:rect l="l" t="t" r="r" b="b"/>
                  <a:pathLst>
                    <a:path w="2066925" h="1553845">
                      <a:moveTo>
                        <a:pt x="2066670"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717" y="1553845"/>
                      </a:lnTo>
                      <a:lnTo>
                        <a:pt x="1854261" y="1549672"/>
                      </a:lnTo>
                      <a:lnTo>
                        <a:pt x="1898069" y="1537642"/>
                      </a:lnTo>
                      <a:lnTo>
                        <a:pt x="1938410" y="1518487"/>
                      </a:lnTo>
                      <a:lnTo>
                        <a:pt x="1974552" y="1492937"/>
                      </a:lnTo>
                      <a:lnTo>
                        <a:pt x="2005763" y="1461726"/>
                      </a:lnTo>
                      <a:lnTo>
                        <a:pt x="2031313" y="1425584"/>
                      </a:lnTo>
                      <a:lnTo>
                        <a:pt x="2050468" y="1385243"/>
                      </a:lnTo>
                      <a:lnTo>
                        <a:pt x="2062498" y="1341435"/>
                      </a:lnTo>
                      <a:lnTo>
                        <a:pt x="2066670" y="1294892"/>
                      </a:lnTo>
                      <a:lnTo>
                        <a:pt x="2066670" y="0"/>
                      </a:lnTo>
                      <a:close/>
                    </a:path>
                  </a:pathLst>
                </a:custGeom>
                <a:grpFill/>
                <a:ln>
                  <a:solidFill>
                    <a:schemeClr val="accent2">
                      <a:lumMod val="50000"/>
                    </a:schemeClr>
                  </a:solidFill>
                </a:ln>
              </p:spPr>
              <p:txBody>
                <a:bodyPr wrap="square" lIns="0" tIns="0" rIns="0" bIns="0" rtlCol="0"/>
                <a:lstStyle/>
                <a:p>
                  <a:endParaRPr/>
                </a:p>
              </p:txBody>
            </p:sp>
            <p:sp>
              <p:nvSpPr>
                <p:cNvPr id="55" name="object 55"/>
                <p:cNvSpPr/>
                <p:nvPr/>
              </p:nvSpPr>
              <p:spPr>
                <a:xfrm>
                  <a:off x="6430009" y="4360545"/>
                  <a:ext cx="2066925" cy="1553845"/>
                </a:xfrm>
                <a:custGeom>
                  <a:avLst/>
                  <a:gdLst/>
                  <a:ahLst/>
                  <a:cxnLst/>
                  <a:rect l="l" t="t" r="r" b="b"/>
                  <a:pathLst>
                    <a:path w="2066925" h="1553845">
                      <a:moveTo>
                        <a:pt x="258953" y="0"/>
                      </a:moveTo>
                      <a:lnTo>
                        <a:pt x="2066670" y="0"/>
                      </a:lnTo>
                      <a:lnTo>
                        <a:pt x="2066670" y="1294892"/>
                      </a:lnTo>
                      <a:lnTo>
                        <a:pt x="2062498" y="1341435"/>
                      </a:lnTo>
                      <a:lnTo>
                        <a:pt x="2050468" y="1385243"/>
                      </a:lnTo>
                      <a:lnTo>
                        <a:pt x="2031313" y="1425584"/>
                      </a:lnTo>
                      <a:lnTo>
                        <a:pt x="2005763" y="1461726"/>
                      </a:lnTo>
                      <a:lnTo>
                        <a:pt x="1974552" y="1492937"/>
                      </a:lnTo>
                      <a:lnTo>
                        <a:pt x="1938410" y="1518487"/>
                      </a:lnTo>
                      <a:lnTo>
                        <a:pt x="1898069" y="1537642"/>
                      </a:lnTo>
                      <a:lnTo>
                        <a:pt x="1854261" y="1549672"/>
                      </a:lnTo>
                      <a:lnTo>
                        <a:pt x="180771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700">
                  <a:solidFill>
                    <a:schemeClr val="accent2">
                      <a:lumMod val="50000"/>
                    </a:schemeClr>
                  </a:solidFill>
                </a:ln>
              </p:spPr>
              <p:txBody>
                <a:bodyPr wrap="square" lIns="0" tIns="0" rIns="0" bIns="0" rtlCol="0"/>
                <a:lstStyle/>
                <a:p>
                  <a:endParaRPr dirty="0"/>
                </a:p>
              </p:txBody>
            </p:sp>
          </p:grpSp>
          <p:sp>
            <p:nvSpPr>
              <p:cNvPr id="56" name="object 56"/>
              <p:cNvSpPr txBox="1"/>
              <p:nvPr/>
            </p:nvSpPr>
            <p:spPr>
              <a:xfrm>
                <a:off x="7322070" y="4417525"/>
                <a:ext cx="1126490" cy="220317"/>
              </a:xfrm>
              <a:prstGeom prst="rect">
                <a:avLst/>
              </a:prstGeom>
              <a:solidFill>
                <a:schemeClr val="accent2">
                  <a:lumMod val="50000"/>
                </a:schemeClr>
              </a:solidFill>
            </p:spPr>
            <p:txBody>
              <a:bodyPr vert="horz" wrap="square" lIns="0" tIns="52069" rIns="0" bIns="0" rtlCol="0">
                <a:spAutoFit/>
              </a:bodyPr>
              <a:lstStyle/>
              <a:p>
                <a:pPr marR="93345" algn="r">
                  <a:lnSpc>
                    <a:spcPct val="100000"/>
                  </a:lnSpc>
                  <a:spcBef>
                    <a:spcPts val="409"/>
                  </a:spcBef>
                </a:pPr>
                <a:r>
                  <a:rPr lang="en-GB" sz="1100" spc="-25" dirty="0">
                    <a:solidFill>
                      <a:srgbClr val="FFFFFF"/>
                    </a:solidFill>
                    <a:latin typeface="Calibri"/>
                    <a:cs typeface="Calibri"/>
                  </a:rPr>
                  <a:t>French</a:t>
                </a:r>
                <a:endParaRPr sz="1100" dirty="0">
                  <a:latin typeface="Calibri"/>
                  <a:cs typeface="Calibri"/>
                </a:endParaRPr>
              </a:p>
            </p:txBody>
          </p:sp>
          <p:sp>
            <p:nvSpPr>
              <p:cNvPr id="57" name="object 57"/>
              <p:cNvSpPr txBox="1"/>
              <p:nvPr/>
            </p:nvSpPr>
            <p:spPr>
              <a:xfrm>
                <a:off x="6510761" y="4766426"/>
                <a:ext cx="1947273" cy="1510260"/>
              </a:xfrm>
              <a:prstGeom prst="rect">
                <a:avLst/>
              </a:prstGeom>
            </p:spPr>
            <p:txBody>
              <a:bodyPr vert="horz" wrap="square" lIns="0" tIns="13335" rIns="0" bIns="0" rtlCol="0">
                <a:spAutoFit/>
              </a:bodyPr>
              <a:lstStyle/>
              <a:p>
                <a:pPr algn="ctr"/>
                <a:r>
                  <a:rPr sz="900" dirty="0">
                    <a:latin typeface="Calibri"/>
                    <a:cs typeface="Calibri"/>
                  </a:rPr>
                  <a:t>In</a:t>
                </a:r>
                <a:r>
                  <a:rPr sz="900" spc="-15" dirty="0">
                    <a:latin typeface="Calibri"/>
                    <a:cs typeface="Calibri"/>
                  </a:rPr>
                  <a:t> </a:t>
                </a:r>
                <a:r>
                  <a:rPr lang="en-GB" sz="900" b="1" spc="-15" dirty="0">
                    <a:latin typeface="Calibri"/>
                    <a:cs typeface="Calibri"/>
                  </a:rPr>
                  <a:t>French</a:t>
                </a:r>
                <a:r>
                  <a:rPr sz="900" b="1" spc="-15" dirty="0">
                    <a:latin typeface="Calibri"/>
                    <a:cs typeface="Calibri"/>
                  </a:rPr>
                  <a:t> </a:t>
                </a:r>
                <a:r>
                  <a:rPr sz="900" spc="-15" dirty="0">
                    <a:latin typeface="Calibri"/>
                    <a:cs typeface="Calibri"/>
                  </a:rPr>
                  <a:t>we will </a:t>
                </a:r>
                <a:r>
                  <a:rPr lang="en-GB" sz="900" spc="-15" dirty="0">
                    <a:latin typeface="Calibri"/>
                    <a:cs typeface="Calibri"/>
                  </a:rPr>
                  <a:t>be learning and recapping some of the basic phonemes that will help the children learn to pronounce some of key sounds in French.  Then will continue to learn and  demonstrate an increasing knowledge of grammar and the use of the possessive in French to manipulate language,</a:t>
                </a: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87" name="Group 86">
              <a:extLst>
                <a:ext uri="{FF2B5EF4-FFF2-40B4-BE49-F238E27FC236}">
                  <a16:creationId xmlns:a16="http://schemas.microsoft.com/office/drawing/2014/main" id="{5DE10F3D-6BE0-4D0E-98DA-B12233D5364A}"/>
                </a:ext>
              </a:extLst>
            </p:cNvPr>
            <p:cNvGrpSpPr/>
            <p:nvPr/>
          </p:nvGrpSpPr>
          <p:grpSpPr>
            <a:xfrm>
              <a:off x="3288079" y="5892827"/>
              <a:ext cx="2286990" cy="1907994"/>
              <a:chOff x="4305299" y="4362448"/>
              <a:chExt cx="2066926" cy="1910256"/>
            </a:xfrm>
          </p:grpSpPr>
          <p:grpSp>
            <p:nvGrpSpPr>
              <p:cNvPr id="58" name="object 58"/>
              <p:cNvGrpSpPr/>
              <p:nvPr/>
            </p:nvGrpSpPr>
            <p:grpSpPr>
              <a:xfrm>
                <a:off x="4305299" y="4362448"/>
                <a:ext cx="2066926" cy="1553847"/>
                <a:chOff x="4305299" y="4362448"/>
                <a:chExt cx="2066926" cy="1553847"/>
              </a:xfrm>
              <a:solidFill>
                <a:schemeClr val="accent2">
                  <a:lumMod val="40000"/>
                  <a:lumOff val="60000"/>
                </a:schemeClr>
              </a:solidFill>
            </p:grpSpPr>
            <p:sp>
              <p:nvSpPr>
                <p:cNvPr id="59" name="object 59"/>
                <p:cNvSpPr/>
                <p:nvPr/>
              </p:nvSpPr>
              <p:spPr>
                <a:xfrm>
                  <a:off x="4305300" y="4362450"/>
                  <a:ext cx="2066925" cy="1553845"/>
                </a:xfrm>
                <a:custGeom>
                  <a:avLst/>
                  <a:gdLst/>
                  <a:ahLst/>
                  <a:cxnLst/>
                  <a:rect l="l" t="t" r="r" b="b"/>
                  <a:pathLst>
                    <a:path w="2066925" h="1553845">
                      <a:moveTo>
                        <a:pt x="2066925"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a:p>
              </p:txBody>
            </p:sp>
            <p:sp>
              <p:nvSpPr>
                <p:cNvPr id="60" name="object 60"/>
                <p:cNvSpPr/>
                <p:nvPr/>
              </p:nvSpPr>
              <p:spPr>
                <a:xfrm>
                  <a:off x="4305299" y="4362448"/>
                  <a:ext cx="2066925" cy="1553845"/>
                </a:xfrm>
                <a:custGeom>
                  <a:avLst/>
                  <a:gdLst/>
                  <a:ahLst/>
                  <a:cxnLst/>
                  <a:rect l="l" t="t" r="r" b="b"/>
                  <a:pathLst>
                    <a:path w="2066925" h="1553845">
                      <a:moveTo>
                        <a:pt x="258952"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61" name="object 61"/>
              <p:cNvSpPr txBox="1"/>
              <p:nvPr/>
            </p:nvSpPr>
            <p:spPr>
              <a:xfrm>
                <a:off x="5202046" y="4415002"/>
                <a:ext cx="1126490" cy="312420"/>
              </a:xfrm>
              <a:prstGeom prst="rect">
                <a:avLst/>
              </a:prstGeom>
              <a:solidFill>
                <a:schemeClr val="accent2">
                  <a:lumMod val="50000"/>
                </a:schemeClr>
              </a:solidFill>
            </p:spPr>
            <p:txBody>
              <a:bodyPr vert="horz" wrap="square" lIns="0" tIns="51435" rIns="0" bIns="0" rtlCol="0">
                <a:spAutoFit/>
              </a:bodyPr>
              <a:lstStyle/>
              <a:p>
                <a:pPr marL="685800">
                  <a:lnSpc>
                    <a:spcPct val="100000"/>
                  </a:lnSpc>
                  <a:spcBef>
                    <a:spcPts val="405"/>
                  </a:spcBef>
                </a:pPr>
                <a:r>
                  <a:rPr sz="1100" spc="-10" dirty="0">
                    <a:solidFill>
                      <a:srgbClr val="FFFFFF"/>
                    </a:solidFill>
                    <a:latin typeface="Calibri"/>
                    <a:cs typeface="Calibri"/>
                  </a:rPr>
                  <a:t>Music</a:t>
                </a:r>
                <a:endParaRPr sz="1100" dirty="0">
                  <a:latin typeface="Calibri"/>
                  <a:cs typeface="Calibri"/>
                </a:endParaRPr>
              </a:p>
            </p:txBody>
          </p:sp>
          <p:sp>
            <p:nvSpPr>
              <p:cNvPr id="62" name="object 62"/>
              <p:cNvSpPr txBox="1"/>
              <p:nvPr/>
            </p:nvSpPr>
            <p:spPr>
              <a:xfrm>
                <a:off x="4334495" y="4807492"/>
                <a:ext cx="1965343" cy="1465212"/>
              </a:xfrm>
              <a:prstGeom prst="rect">
                <a:avLst/>
              </a:prstGeom>
            </p:spPr>
            <p:txBody>
              <a:bodyPr vert="horz" wrap="square" lIns="0" tIns="11430" rIns="0" bIns="0" rtlCol="0">
                <a:spAutoFit/>
              </a:bodyPr>
              <a:lstStyle/>
              <a:p>
                <a:pPr marL="12700" marR="5080" algn="ctr">
                  <a:lnSpc>
                    <a:spcPct val="109800"/>
                  </a:lnSpc>
                  <a:spcBef>
                    <a:spcPts val="90"/>
                  </a:spcBef>
                </a:pPr>
                <a:r>
                  <a:rPr sz="900" dirty="0">
                    <a:latin typeface="Calibri"/>
                    <a:cs typeface="Calibri"/>
                  </a:rPr>
                  <a:t>In </a:t>
                </a:r>
                <a:r>
                  <a:rPr sz="900" b="1" dirty="0">
                    <a:latin typeface="Calibri"/>
                    <a:cs typeface="Calibri"/>
                  </a:rPr>
                  <a:t>Music</a:t>
                </a:r>
                <a:r>
                  <a:rPr lang="en-GB" sz="900" b="1" dirty="0">
                    <a:latin typeface="Calibri"/>
                    <a:cs typeface="Calibri"/>
                  </a:rPr>
                  <a:t> </a:t>
                </a:r>
                <a:r>
                  <a:rPr lang="en-GB" sz="900" spc="-20" dirty="0">
                    <a:latin typeface="Calibri"/>
                    <a:cs typeface="Calibri"/>
                  </a:rPr>
                  <a:t>we will be exploring different melodies and harmonies noting differences and similarities in them.  In addition, our focus will be on developing their composition skills and learning some chords and some musical notations.</a:t>
                </a: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2" name="Group 1">
              <a:extLst>
                <a:ext uri="{FF2B5EF4-FFF2-40B4-BE49-F238E27FC236}">
                  <a16:creationId xmlns:a16="http://schemas.microsoft.com/office/drawing/2014/main" id="{7EE0EE62-208F-4BD7-A1C0-2CF25A8E572C}"/>
                </a:ext>
              </a:extLst>
            </p:cNvPr>
            <p:cNvGrpSpPr/>
            <p:nvPr/>
          </p:nvGrpSpPr>
          <p:grpSpPr>
            <a:xfrm>
              <a:off x="8254167" y="4344842"/>
              <a:ext cx="2259837" cy="2105227"/>
              <a:chOff x="60325" y="4356100"/>
              <a:chExt cx="2079625" cy="2260223"/>
            </a:xfrm>
          </p:grpSpPr>
          <p:grpSp>
            <p:nvGrpSpPr>
              <p:cNvPr id="77" name="object 77"/>
              <p:cNvGrpSpPr/>
              <p:nvPr/>
            </p:nvGrpSpPr>
            <p:grpSpPr>
              <a:xfrm>
                <a:off x="60325" y="4356100"/>
                <a:ext cx="2079625" cy="1566545"/>
                <a:chOff x="60325" y="4356100"/>
                <a:chExt cx="2079625" cy="1566545"/>
              </a:xfrm>
              <a:solidFill>
                <a:schemeClr val="accent2">
                  <a:lumMod val="40000"/>
                  <a:lumOff val="60000"/>
                </a:schemeClr>
              </a:solidFill>
            </p:grpSpPr>
            <p:sp>
              <p:nvSpPr>
                <p:cNvPr id="78" name="object 78"/>
                <p:cNvSpPr/>
                <p:nvPr/>
              </p:nvSpPr>
              <p:spPr>
                <a:xfrm>
                  <a:off x="66675" y="4362450"/>
                  <a:ext cx="2066925" cy="1553845"/>
                </a:xfrm>
                <a:custGeom>
                  <a:avLst/>
                  <a:gdLst/>
                  <a:ahLst/>
                  <a:cxnLst/>
                  <a:rect l="l" t="t" r="r" b="b"/>
                  <a:pathLst>
                    <a:path w="2066925" h="1553845">
                      <a:moveTo>
                        <a:pt x="2066925" y="0"/>
                      </a:moveTo>
                      <a:lnTo>
                        <a:pt x="258978" y="0"/>
                      </a:lnTo>
                      <a:lnTo>
                        <a:pt x="212427" y="4172"/>
                      </a:lnTo>
                      <a:lnTo>
                        <a:pt x="168613" y="16202"/>
                      </a:lnTo>
                      <a:lnTo>
                        <a:pt x="128268" y="35357"/>
                      </a:lnTo>
                      <a:lnTo>
                        <a:pt x="92122" y="60907"/>
                      </a:lnTo>
                      <a:lnTo>
                        <a:pt x="60909" y="92118"/>
                      </a:lnTo>
                      <a:lnTo>
                        <a:pt x="35358"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a:p>
              </p:txBody>
            </p:sp>
            <p:sp>
              <p:nvSpPr>
                <p:cNvPr id="79" name="object 79"/>
                <p:cNvSpPr/>
                <p:nvPr/>
              </p:nvSpPr>
              <p:spPr>
                <a:xfrm>
                  <a:off x="66675" y="4362450"/>
                  <a:ext cx="2066925" cy="1553845"/>
                </a:xfrm>
                <a:custGeom>
                  <a:avLst/>
                  <a:gdLst/>
                  <a:ahLst/>
                  <a:cxnLst/>
                  <a:rect l="l" t="t" r="r" b="b"/>
                  <a:pathLst>
                    <a:path w="2066925" h="1553845">
                      <a:moveTo>
                        <a:pt x="258978"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8" y="128260"/>
                      </a:lnTo>
                      <a:lnTo>
                        <a:pt x="60909" y="92118"/>
                      </a:lnTo>
                      <a:lnTo>
                        <a:pt x="92122" y="60907"/>
                      </a:lnTo>
                      <a:lnTo>
                        <a:pt x="128268" y="35357"/>
                      </a:lnTo>
                      <a:lnTo>
                        <a:pt x="168613" y="16202"/>
                      </a:lnTo>
                      <a:lnTo>
                        <a:pt x="212427" y="4172"/>
                      </a:lnTo>
                      <a:lnTo>
                        <a:pt x="258978" y="0"/>
                      </a:lnTo>
                      <a:close/>
                    </a:path>
                  </a:pathLst>
                </a:custGeom>
                <a:grpFill/>
                <a:ln w="12700">
                  <a:solidFill>
                    <a:schemeClr val="accent2">
                      <a:lumMod val="50000"/>
                    </a:schemeClr>
                  </a:solidFill>
                </a:ln>
              </p:spPr>
              <p:txBody>
                <a:bodyPr wrap="square" lIns="0" tIns="0" rIns="0" bIns="0" rtlCol="0"/>
                <a:lstStyle/>
                <a:p>
                  <a:endParaRPr dirty="0"/>
                </a:p>
              </p:txBody>
            </p:sp>
          </p:grpSp>
          <p:sp>
            <p:nvSpPr>
              <p:cNvPr id="80" name="object 80"/>
              <p:cNvSpPr txBox="1"/>
              <p:nvPr/>
            </p:nvSpPr>
            <p:spPr>
              <a:xfrm>
                <a:off x="622300" y="4415002"/>
                <a:ext cx="1467624" cy="223138"/>
              </a:xfrm>
              <a:prstGeom prst="rect">
                <a:avLst/>
              </a:prstGeom>
              <a:solidFill>
                <a:schemeClr val="accent2">
                  <a:lumMod val="50000"/>
                </a:schemeClr>
              </a:solidFill>
            </p:spPr>
            <p:txBody>
              <a:bodyPr vert="horz" wrap="square" lIns="0" tIns="53340" rIns="0" bIns="0" rtlCol="0">
                <a:spAutoFit/>
              </a:bodyPr>
              <a:lstStyle/>
              <a:p>
                <a:pPr marL="154940" algn="r">
                  <a:lnSpc>
                    <a:spcPct val="100000"/>
                  </a:lnSpc>
                  <a:spcBef>
                    <a:spcPts val="420"/>
                  </a:spcBef>
                </a:pPr>
                <a:r>
                  <a:rPr sz="1100" dirty="0">
                    <a:solidFill>
                      <a:srgbClr val="FFFFFF"/>
                    </a:solidFill>
                    <a:latin typeface="Calibri"/>
                    <a:cs typeface="Calibri"/>
                  </a:rPr>
                  <a:t>Design</a:t>
                </a:r>
                <a:r>
                  <a:rPr sz="1100" spc="-15" dirty="0">
                    <a:solidFill>
                      <a:srgbClr val="FFFFFF"/>
                    </a:solidFill>
                    <a:latin typeface="Calibri"/>
                    <a:cs typeface="Calibri"/>
                  </a:rPr>
                  <a:t> </a:t>
                </a:r>
                <a:r>
                  <a:rPr sz="1100" dirty="0">
                    <a:solidFill>
                      <a:srgbClr val="FFFFFF"/>
                    </a:solidFill>
                    <a:latin typeface="Calibri"/>
                    <a:cs typeface="Calibri"/>
                  </a:rPr>
                  <a:t>&amp;</a:t>
                </a:r>
                <a:r>
                  <a:rPr sz="1100" spc="-5" dirty="0">
                    <a:solidFill>
                      <a:srgbClr val="FFFFFF"/>
                    </a:solidFill>
                    <a:latin typeface="Calibri"/>
                    <a:cs typeface="Calibri"/>
                  </a:rPr>
                  <a:t> </a:t>
                </a:r>
                <a:r>
                  <a:rPr sz="1100" spc="-10" dirty="0">
                    <a:solidFill>
                      <a:srgbClr val="FFFFFF"/>
                    </a:solidFill>
                    <a:latin typeface="Calibri"/>
                    <a:cs typeface="Calibri"/>
                  </a:rPr>
                  <a:t>Technology</a:t>
                </a:r>
                <a:endParaRPr sz="1100" dirty="0">
                  <a:latin typeface="Calibri"/>
                  <a:cs typeface="Calibri"/>
                </a:endParaRPr>
              </a:p>
            </p:txBody>
          </p:sp>
          <p:sp>
            <p:nvSpPr>
              <p:cNvPr id="81" name="object 81"/>
              <p:cNvSpPr txBox="1"/>
              <p:nvPr/>
            </p:nvSpPr>
            <p:spPr>
              <a:xfrm>
                <a:off x="66675" y="4704198"/>
                <a:ext cx="2030777" cy="1912125"/>
              </a:xfrm>
              <a:prstGeom prst="rect">
                <a:avLst/>
              </a:prstGeom>
            </p:spPr>
            <p:txBody>
              <a:bodyPr vert="horz" wrap="square" lIns="0" tIns="11430" rIns="0" bIns="0" rtlCol="0">
                <a:spAutoFit/>
              </a:bodyPr>
              <a:lstStyle/>
              <a:p>
                <a:pPr marL="12700" marR="5080" algn="ctr">
                  <a:lnSpc>
                    <a:spcPct val="109800"/>
                  </a:lnSpc>
                  <a:spcBef>
                    <a:spcPts val="90"/>
                  </a:spcBef>
                </a:pPr>
                <a:r>
                  <a:rPr lang="en-GB" sz="900" dirty="0">
                    <a:latin typeface="Calibri"/>
                    <a:cs typeface="Calibri"/>
                  </a:rPr>
                  <a:t>In</a:t>
                </a:r>
                <a:r>
                  <a:rPr lang="en-GB" sz="900" spc="-15" dirty="0">
                    <a:latin typeface="Calibri"/>
                    <a:cs typeface="Calibri"/>
                  </a:rPr>
                  <a:t> </a:t>
                </a:r>
                <a:r>
                  <a:rPr lang="en-GB" sz="900" b="1" dirty="0">
                    <a:latin typeface="Calibri"/>
                    <a:cs typeface="Calibri"/>
                  </a:rPr>
                  <a:t>D&amp;T, </a:t>
                </a:r>
                <a:r>
                  <a:rPr lang="en-GB" sz="900" dirty="0">
                    <a:latin typeface="Calibri"/>
                    <a:cs typeface="Calibri"/>
                  </a:rPr>
                  <a:t>we will design and make our own settlements using a range of tools and equipment. As well as </a:t>
                </a:r>
                <a:r>
                  <a:rPr lang="en-GB" sz="900" spc="-20" dirty="0">
                    <a:latin typeface="Calibri"/>
                    <a:cs typeface="Calibri"/>
                  </a:rPr>
                  <a:t>select from and use a wide range of materials and components, including construction materials, and textiles according to their functional properties and aesthetic qualities</a:t>
                </a:r>
              </a:p>
              <a:p>
                <a:pPr marL="12700" marR="5080">
                  <a:lnSpc>
                    <a:spcPct val="109800"/>
                  </a:lnSpc>
                  <a:spcBef>
                    <a:spcPts val="90"/>
                  </a:spcBef>
                </a:pPr>
                <a:endParaRPr lang="en-GB" sz="90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lang="en-GB" sz="1000" b="1" spc="-1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96" name="Group 95">
              <a:extLst>
                <a:ext uri="{FF2B5EF4-FFF2-40B4-BE49-F238E27FC236}">
                  <a16:creationId xmlns:a16="http://schemas.microsoft.com/office/drawing/2014/main" id="{1A118F0C-4F0F-48EF-9737-C24DC61EC92F}"/>
                </a:ext>
              </a:extLst>
            </p:cNvPr>
            <p:cNvGrpSpPr/>
            <p:nvPr/>
          </p:nvGrpSpPr>
          <p:grpSpPr>
            <a:xfrm>
              <a:off x="8228950" y="5886476"/>
              <a:ext cx="2246036" cy="1575548"/>
              <a:chOff x="8520430" y="4291329"/>
              <a:chExt cx="2078989" cy="1608484"/>
            </a:xfrm>
          </p:grpSpPr>
          <p:grpSp>
            <p:nvGrpSpPr>
              <p:cNvPr id="82" name="object 82"/>
              <p:cNvGrpSpPr/>
              <p:nvPr/>
            </p:nvGrpSpPr>
            <p:grpSpPr>
              <a:xfrm>
                <a:off x="8520430" y="4291329"/>
                <a:ext cx="2078989" cy="1566545"/>
                <a:chOff x="8520430" y="4291329"/>
                <a:chExt cx="2078989" cy="1566545"/>
              </a:xfrm>
              <a:solidFill>
                <a:schemeClr val="accent2">
                  <a:lumMod val="40000"/>
                  <a:lumOff val="60000"/>
                </a:schemeClr>
              </a:solidFill>
            </p:grpSpPr>
            <p:sp>
              <p:nvSpPr>
                <p:cNvPr id="83" name="object 83"/>
                <p:cNvSpPr/>
                <p:nvPr/>
              </p:nvSpPr>
              <p:spPr>
                <a:xfrm>
                  <a:off x="8526780" y="4297679"/>
                  <a:ext cx="2066289" cy="1553845"/>
                </a:xfrm>
                <a:custGeom>
                  <a:avLst/>
                  <a:gdLst/>
                  <a:ahLst/>
                  <a:cxnLst/>
                  <a:rect l="l" t="t" r="r" b="b"/>
                  <a:pathLst>
                    <a:path w="2066290" h="1553845">
                      <a:moveTo>
                        <a:pt x="2066290"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337" y="1553845"/>
                      </a:lnTo>
                      <a:lnTo>
                        <a:pt x="1853880" y="1549672"/>
                      </a:lnTo>
                      <a:lnTo>
                        <a:pt x="1897688" y="1537642"/>
                      </a:lnTo>
                      <a:lnTo>
                        <a:pt x="1938029" y="1518487"/>
                      </a:lnTo>
                      <a:lnTo>
                        <a:pt x="1974171" y="1492937"/>
                      </a:lnTo>
                      <a:lnTo>
                        <a:pt x="2005382" y="1461726"/>
                      </a:lnTo>
                      <a:lnTo>
                        <a:pt x="2030932" y="1425584"/>
                      </a:lnTo>
                      <a:lnTo>
                        <a:pt x="2050087" y="1385243"/>
                      </a:lnTo>
                      <a:lnTo>
                        <a:pt x="2062117" y="1341435"/>
                      </a:lnTo>
                      <a:lnTo>
                        <a:pt x="2066290" y="1294892"/>
                      </a:lnTo>
                      <a:lnTo>
                        <a:pt x="2066290" y="0"/>
                      </a:lnTo>
                      <a:close/>
                    </a:path>
                  </a:pathLst>
                </a:custGeom>
                <a:grpFill/>
                <a:ln>
                  <a:solidFill>
                    <a:schemeClr val="accent2">
                      <a:lumMod val="50000"/>
                    </a:schemeClr>
                  </a:solidFill>
                </a:ln>
              </p:spPr>
              <p:txBody>
                <a:bodyPr wrap="square" lIns="0" tIns="0" rIns="0" bIns="0" rtlCol="0"/>
                <a:lstStyle/>
                <a:p>
                  <a:endParaRPr/>
                </a:p>
              </p:txBody>
            </p:sp>
            <p:sp>
              <p:nvSpPr>
                <p:cNvPr id="84" name="object 84"/>
                <p:cNvSpPr/>
                <p:nvPr/>
              </p:nvSpPr>
              <p:spPr>
                <a:xfrm>
                  <a:off x="8526780" y="4297679"/>
                  <a:ext cx="2066289" cy="1553845"/>
                </a:xfrm>
                <a:custGeom>
                  <a:avLst/>
                  <a:gdLst/>
                  <a:ahLst/>
                  <a:cxnLst/>
                  <a:rect l="l" t="t" r="r" b="b"/>
                  <a:pathLst>
                    <a:path w="2066290" h="1553845">
                      <a:moveTo>
                        <a:pt x="258952" y="0"/>
                      </a:moveTo>
                      <a:lnTo>
                        <a:pt x="2066290" y="0"/>
                      </a:lnTo>
                      <a:lnTo>
                        <a:pt x="2066290" y="1294892"/>
                      </a:lnTo>
                      <a:lnTo>
                        <a:pt x="2062117" y="1341435"/>
                      </a:lnTo>
                      <a:lnTo>
                        <a:pt x="2050087" y="1385243"/>
                      </a:lnTo>
                      <a:lnTo>
                        <a:pt x="2030932" y="1425584"/>
                      </a:lnTo>
                      <a:lnTo>
                        <a:pt x="2005382" y="1461726"/>
                      </a:lnTo>
                      <a:lnTo>
                        <a:pt x="1974171" y="1492937"/>
                      </a:lnTo>
                      <a:lnTo>
                        <a:pt x="1938029" y="1518487"/>
                      </a:lnTo>
                      <a:lnTo>
                        <a:pt x="1897688" y="1537642"/>
                      </a:lnTo>
                      <a:lnTo>
                        <a:pt x="1853880" y="1549672"/>
                      </a:lnTo>
                      <a:lnTo>
                        <a:pt x="180733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85" name="object 85"/>
              <p:cNvSpPr txBox="1"/>
              <p:nvPr/>
            </p:nvSpPr>
            <p:spPr>
              <a:xfrm>
                <a:off x="9423272" y="4350232"/>
                <a:ext cx="1126490" cy="312420"/>
              </a:xfrm>
              <a:prstGeom prst="rect">
                <a:avLst/>
              </a:prstGeom>
              <a:solidFill>
                <a:schemeClr val="accent2">
                  <a:lumMod val="50000"/>
                </a:schemeClr>
              </a:solidFill>
            </p:spPr>
            <p:txBody>
              <a:bodyPr vert="horz" wrap="square" lIns="0" tIns="52069" rIns="0" bIns="0" rtlCol="0">
                <a:spAutoFit/>
              </a:bodyPr>
              <a:lstStyle/>
              <a:p>
                <a:pPr marL="732155">
                  <a:lnSpc>
                    <a:spcPct val="100000"/>
                  </a:lnSpc>
                  <a:spcBef>
                    <a:spcPts val="409"/>
                  </a:spcBef>
                </a:pPr>
                <a:r>
                  <a:rPr sz="1100" spc="-20" dirty="0">
                    <a:solidFill>
                      <a:srgbClr val="FFFFFF"/>
                    </a:solidFill>
                    <a:latin typeface="Calibri"/>
                    <a:cs typeface="Calibri"/>
                  </a:rPr>
                  <a:t>PSHE</a:t>
                </a:r>
                <a:endParaRPr sz="1100" dirty="0">
                  <a:latin typeface="Calibri"/>
                  <a:cs typeface="Calibri"/>
                </a:endParaRPr>
              </a:p>
            </p:txBody>
          </p:sp>
          <p:sp>
            <p:nvSpPr>
              <p:cNvPr id="86" name="object 86"/>
              <p:cNvSpPr txBox="1"/>
              <p:nvPr/>
            </p:nvSpPr>
            <p:spPr>
              <a:xfrm>
                <a:off x="8546877" y="4719036"/>
                <a:ext cx="2026095" cy="1180777"/>
              </a:xfrm>
              <a:prstGeom prst="rect">
                <a:avLst/>
              </a:prstGeom>
            </p:spPr>
            <p:txBody>
              <a:bodyPr vert="horz" wrap="square" lIns="0" tIns="13335" rIns="0" bIns="0" rtlCol="0">
                <a:spAutoFit/>
              </a:bodyPr>
              <a:lstStyle/>
              <a:p>
                <a:pPr algn="ctr"/>
                <a:r>
                  <a:rPr lang="en-GB" sz="900" spc="-20" dirty="0">
                    <a:latin typeface="Calibri"/>
                    <a:cs typeface="Calibri"/>
                  </a:rPr>
                  <a:t>In </a:t>
                </a:r>
                <a:r>
                  <a:rPr lang="en-GB" sz="900" b="1" spc="-20" dirty="0">
                    <a:latin typeface="Calibri"/>
                    <a:cs typeface="Calibri"/>
                  </a:rPr>
                  <a:t>PSHE</a:t>
                </a:r>
                <a:r>
                  <a:rPr lang="en-GB" sz="900" spc="-20" dirty="0">
                    <a:latin typeface="Calibri"/>
                    <a:cs typeface="Calibri"/>
                  </a:rPr>
                  <a:t>, we will be exploring positive relationships, discussing how to manage peer pressures and how respond to hurtful behaviour. To make people feel included and recognise loneliness as well as to resolve disputes positively and safely. As well as respecting the similarities and differences in society.</a:t>
                </a:r>
              </a:p>
              <a:p>
                <a:pPr marL="12700" marR="5080">
                  <a:lnSpc>
                    <a:spcPct val="109600"/>
                  </a:lnSpc>
                  <a:spcBef>
                    <a:spcPts val="105"/>
                  </a:spcBef>
                </a:pPr>
                <a:endParaRPr sz="1000" dirty="0">
                  <a:latin typeface="Calibri"/>
                  <a:cs typeface="Calibri"/>
                </a:endParaRPr>
              </a:p>
            </p:txBody>
          </p:sp>
        </p:grpSp>
        <p:sp>
          <p:nvSpPr>
            <p:cNvPr id="93" name="Rectangle: Rounded Corners 92">
              <a:extLst>
                <a:ext uri="{FF2B5EF4-FFF2-40B4-BE49-F238E27FC236}">
                  <a16:creationId xmlns:a16="http://schemas.microsoft.com/office/drawing/2014/main" id="{B54D9C16-CA4C-483D-9DD7-B539DB6A612E}"/>
                </a:ext>
              </a:extLst>
            </p:cNvPr>
            <p:cNvSpPr/>
            <p:nvPr/>
          </p:nvSpPr>
          <p:spPr>
            <a:xfrm>
              <a:off x="184970" y="433611"/>
              <a:ext cx="3104065" cy="1075798"/>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50000"/>
                  </a:schemeClr>
                </a:solidFill>
              </a:endParaRPr>
            </a:p>
          </p:txBody>
        </p:sp>
        <p:grpSp>
          <p:nvGrpSpPr>
            <p:cNvPr id="105" name="Group 104">
              <a:extLst>
                <a:ext uri="{FF2B5EF4-FFF2-40B4-BE49-F238E27FC236}">
                  <a16:creationId xmlns:a16="http://schemas.microsoft.com/office/drawing/2014/main" id="{E0DE0FE8-6BE8-4B90-9B0F-53364BE48442}"/>
                </a:ext>
              </a:extLst>
            </p:cNvPr>
            <p:cNvGrpSpPr/>
            <p:nvPr/>
          </p:nvGrpSpPr>
          <p:grpSpPr>
            <a:xfrm>
              <a:off x="242404" y="4406228"/>
              <a:ext cx="2758314" cy="1512356"/>
              <a:chOff x="5032502" y="2872740"/>
              <a:chExt cx="2758314" cy="1512356"/>
            </a:xfrm>
          </p:grpSpPr>
          <p:sp>
            <p:nvSpPr>
              <p:cNvPr id="109" name="object 25">
                <a:extLst>
                  <a:ext uri="{FF2B5EF4-FFF2-40B4-BE49-F238E27FC236}">
                    <a16:creationId xmlns:a16="http://schemas.microsoft.com/office/drawing/2014/main" id="{99632E38-AE83-4CFD-B5B4-A202F4EF50BB}"/>
                  </a:ext>
                </a:extLst>
              </p:cNvPr>
              <p:cNvSpPr/>
              <p:nvPr/>
            </p:nvSpPr>
            <p:spPr>
              <a:xfrm>
                <a:off x="5032502" y="2872740"/>
                <a:ext cx="2758314"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107" name="object 27">
                <a:extLst>
                  <a:ext uri="{FF2B5EF4-FFF2-40B4-BE49-F238E27FC236}">
                    <a16:creationId xmlns:a16="http://schemas.microsoft.com/office/drawing/2014/main" id="{074F6480-BFC8-4D2A-B3A5-F2946019EE2C}"/>
                  </a:ext>
                </a:extLst>
              </p:cNvPr>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Geography</a:t>
                </a:r>
                <a:endParaRPr sz="1100" dirty="0">
                  <a:latin typeface="Calibri"/>
                  <a:cs typeface="Calibri"/>
                </a:endParaRPr>
              </a:p>
            </p:txBody>
          </p:sp>
          <p:sp>
            <p:nvSpPr>
              <p:cNvPr id="108" name="object 28">
                <a:extLst>
                  <a:ext uri="{FF2B5EF4-FFF2-40B4-BE49-F238E27FC236}">
                    <a16:creationId xmlns:a16="http://schemas.microsoft.com/office/drawing/2014/main" id="{BDAE0FC6-7AFB-425A-BCD7-6EE7B0CCB73F}"/>
                  </a:ext>
                </a:extLst>
              </p:cNvPr>
              <p:cNvSpPr txBox="1"/>
              <p:nvPr/>
            </p:nvSpPr>
            <p:spPr>
              <a:xfrm>
                <a:off x="5084691" y="3158542"/>
                <a:ext cx="2674567" cy="1226554"/>
              </a:xfrm>
              <a:prstGeom prst="rect">
                <a:avLst/>
              </a:prstGeom>
            </p:spPr>
            <p:txBody>
              <a:bodyPr vert="horz" wrap="square" lIns="0" tIns="13335" rIns="0" bIns="0" rtlCol="0">
                <a:spAutoFit/>
              </a:bodyPr>
              <a:lstStyle/>
              <a:p>
                <a:pPr marL="12700" marR="5080" algn="ctr">
                  <a:lnSpc>
                    <a:spcPct val="108500"/>
                  </a:lnSpc>
                  <a:spcBef>
                    <a:spcPts val="105"/>
                  </a:spcBef>
                </a:pPr>
                <a:r>
                  <a:rPr lang="en-GB" sz="900" b="1" spc="-20" dirty="0">
                    <a:latin typeface="Calibri"/>
                    <a:cs typeface="Calibri"/>
                  </a:rPr>
                  <a:t>In Geography, </a:t>
                </a:r>
                <a:r>
                  <a:rPr lang="en-GB" sz="900" spc="-20" dirty="0">
                    <a:latin typeface="Calibri"/>
                    <a:cs typeface="Calibri"/>
                  </a:rPr>
                  <a:t>we will learn about the requirements of early settlers when choosing a place to build. We will look at place names around the UK to see how the Anglo-Saxons, Romans and Vikings all left their mark. Through use of digital and paper maps, children will investigate land use in different sized settlements and the ways in which settlements are linked together.</a:t>
                </a:r>
              </a:p>
              <a:p>
                <a:pPr marL="12700" marR="5080">
                  <a:lnSpc>
                    <a:spcPct val="108500"/>
                  </a:lnSpc>
                  <a:spcBef>
                    <a:spcPts val="105"/>
                  </a:spcBef>
                </a:pPr>
                <a:endParaRPr sz="900" spc="-20" dirty="0">
                  <a:latin typeface="Calibri"/>
                  <a:cs typeface="Calibri"/>
                </a:endParaRPr>
              </a:p>
            </p:txBody>
          </p:sp>
        </p:grpSp>
        <p:sp>
          <p:nvSpPr>
            <p:cNvPr id="111" name="Rectangle: Rounded Corners 110">
              <a:extLst>
                <a:ext uri="{FF2B5EF4-FFF2-40B4-BE49-F238E27FC236}">
                  <a16:creationId xmlns:a16="http://schemas.microsoft.com/office/drawing/2014/main" id="{0B5863E5-EF73-4E96-AB2B-AA9CA04B0EEB}"/>
                </a:ext>
              </a:extLst>
            </p:cNvPr>
            <p:cNvSpPr/>
            <p:nvPr/>
          </p:nvSpPr>
          <p:spPr>
            <a:xfrm>
              <a:off x="128646" y="1594599"/>
              <a:ext cx="3158426" cy="770875"/>
            </a:xfrm>
            <a:prstGeom prst="roundRect">
              <a:avLst/>
            </a:prstGeom>
            <a:solidFill>
              <a:schemeClr val="accent2">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Axolotl Class </a:t>
              </a:r>
            </a:p>
            <a:p>
              <a:pPr algn="ctr"/>
              <a:r>
                <a:rPr lang="en-GB" dirty="0">
                  <a:solidFill>
                    <a:schemeClr val="bg1"/>
                  </a:solidFill>
                </a:rPr>
                <a:t>Year 3/4</a:t>
              </a:r>
            </a:p>
            <a:p>
              <a:pPr algn="ctr"/>
              <a:r>
                <a:rPr lang="en-GB" dirty="0">
                  <a:solidFill>
                    <a:schemeClr val="bg1"/>
                  </a:solidFill>
                </a:rPr>
                <a:t>Autumn Term</a:t>
              </a:r>
            </a:p>
          </p:txBody>
        </p:sp>
        <p:pic>
          <p:nvPicPr>
            <p:cNvPr id="112" name="Picture 111">
              <a:extLst>
                <a:ext uri="{FF2B5EF4-FFF2-40B4-BE49-F238E27FC236}">
                  <a16:creationId xmlns:a16="http://schemas.microsoft.com/office/drawing/2014/main" id="{0EF87405-6528-4D3B-B55C-E4307020E5C3}"/>
                </a:ext>
              </a:extLst>
            </p:cNvPr>
            <p:cNvPicPr/>
            <p:nvPr/>
          </p:nvPicPr>
          <p:blipFill rotWithShape="1">
            <a:blip r:embed="rId2" cstate="print">
              <a:extLst>
                <a:ext uri="{28A0092B-C50C-407E-A947-70E740481C1C}">
                  <a14:useLocalDpi xmlns:a14="http://schemas.microsoft.com/office/drawing/2010/main" val="0"/>
                </a:ext>
              </a:extLst>
            </a:blip>
            <a:srcRect l="39834" t="23824" r="38411" b="41361"/>
            <a:stretch/>
          </p:blipFill>
          <p:spPr bwMode="auto">
            <a:xfrm>
              <a:off x="1282723" y="504732"/>
              <a:ext cx="991417" cy="929801"/>
            </a:xfrm>
            <a:prstGeom prst="rect">
              <a:avLst/>
            </a:prstGeom>
            <a:noFill/>
            <a:ln>
              <a:noFill/>
            </a:ln>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132E97FE-95E3-4503-BF0F-697F8590C879}"/>
                </a:ext>
              </a:extLst>
            </p:cNvPr>
            <p:cNvSpPr/>
            <p:nvPr/>
          </p:nvSpPr>
          <p:spPr>
            <a:xfrm>
              <a:off x="1884403" y="2498270"/>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Our Topic</a:t>
              </a:r>
            </a:p>
          </p:txBody>
        </p:sp>
        <p:sp>
          <p:nvSpPr>
            <p:cNvPr id="12" name="TextBox 11">
              <a:extLst>
                <a:ext uri="{FF2B5EF4-FFF2-40B4-BE49-F238E27FC236}">
                  <a16:creationId xmlns:a16="http://schemas.microsoft.com/office/drawing/2014/main" id="{72B3B4A2-806E-41F2-9C62-4F92E0070CC9}"/>
                </a:ext>
              </a:extLst>
            </p:cNvPr>
            <p:cNvSpPr txBox="1"/>
            <p:nvPr/>
          </p:nvSpPr>
          <p:spPr>
            <a:xfrm>
              <a:off x="216320" y="2717764"/>
              <a:ext cx="3010064" cy="507831"/>
            </a:xfrm>
            <a:prstGeom prst="rect">
              <a:avLst/>
            </a:prstGeom>
            <a:noFill/>
          </p:spPr>
          <p:txBody>
            <a:bodyPr wrap="square" rtlCol="0">
              <a:spAutoFit/>
            </a:bodyPr>
            <a:lstStyle/>
            <a:p>
              <a:pPr algn="ctr"/>
              <a:r>
                <a:rPr lang="en-GB" sz="900" dirty="0">
                  <a:latin typeface="Calibri" panose="020F0502020204030204" pitchFamily="34" charset="0"/>
                  <a:cs typeface="Calibri" panose="020F0502020204030204" pitchFamily="34" charset="0"/>
                </a:rPr>
                <a:t>Our </a:t>
              </a:r>
              <a:r>
                <a:rPr lang="en-GB" sz="900" b="1" dirty="0">
                  <a:latin typeface="Calibri" panose="020F0502020204030204" pitchFamily="34" charset="0"/>
                  <a:cs typeface="Calibri" panose="020F0502020204030204" pitchFamily="34" charset="0"/>
                </a:rPr>
                <a:t>topic </a:t>
              </a:r>
              <a:r>
                <a:rPr lang="en-GB" sz="900" dirty="0">
                  <a:latin typeface="Calibri" panose="020F0502020204030204" pitchFamily="34" charset="0"/>
                  <a:cs typeface="Calibri" panose="020F0502020204030204" pitchFamily="34" charset="0"/>
                </a:rPr>
                <a:t>is Savages or Settlers where we will explore what happened after the Romans left when the Anglo Saxons and Jutes took over and settled creating seven kingdoms.   </a:t>
              </a:r>
              <a:endParaRPr lang="en-GB" sz="900" dirty="0">
                <a:latin typeface="+mn-lt"/>
              </a:endParaRPr>
            </a:p>
          </p:txBody>
        </p:sp>
      </p:grpSp>
      <p:sp>
        <p:nvSpPr>
          <p:cNvPr id="64" name="object 15">
            <a:extLst>
              <a:ext uri="{FF2B5EF4-FFF2-40B4-BE49-F238E27FC236}">
                <a16:creationId xmlns:a16="http://schemas.microsoft.com/office/drawing/2014/main" id="{D82420FA-6BDB-40CC-821B-FCBAEBC25EB0}"/>
              </a:ext>
            </a:extLst>
          </p:cNvPr>
          <p:cNvSpPr/>
          <p:nvPr/>
        </p:nvSpPr>
        <p:spPr>
          <a:xfrm>
            <a:off x="207671" y="3250741"/>
            <a:ext cx="3104065" cy="872889"/>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65" name="Rectangle 64">
            <a:extLst>
              <a:ext uri="{FF2B5EF4-FFF2-40B4-BE49-F238E27FC236}">
                <a16:creationId xmlns:a16="http://schemas.microsoft.com/office/drawing/2014/main" id="{8B331D17-9198-4BCB-9850-898168D44CC4}"/>
              </a:ext>
            </a:extLst>
          </p:cNvPr>
          <p:cNvSpPr/>
          <p:nvPr/>
        </p:nvSpPr>
        <p:spPr>
          <a:xfrm>
            <a:off x="1988317" y="3303402"/>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PE</a:t>
            </a:r>
          </a:p>
        </p:txBody>
      </p:sp>
      <p:sp>
        <p:nvSpPr>
          <p:cNvPr id="66" name="TextBox 65">
            <a:extLst>
              <a:ext uri="{FF2B5EF4-FFF2-40B4-BE49-F238E27FC236}">
                <a16:creationId xmlns:a16="http://schemas.microsoft.com/office/drawing/2014/main" id="{0BCDA952-3180-4A88-8941-472E5E30102B}"/>
              </a:ext>
            </a:extLst>
          </p:cNvPr>
          <p:cNvSpPr txBox="1"/>
          <p:nvPr/>
        </p:nvSpPr>
        <p:spPr>
          <a:xfrm>
            <a:off x="175928" y="3522896"/>
            <a:ext cx="3135808" cy="507831"/>
          </a:xfrm>
          <a:prstGeom prst="rect">
            <a:avLst/>
          </a:prstGeom>
          <a:noFill/>
        </p:spPr>
        <p:txBody>
          <a:bodyPr wrap="square" rtlCol="0">
            <a:spAutoFit/>
          </a:bodyPr>
          <a:lstStyle/>
          <a:p>
            <a:pPr algn="ctr"/>
            <a:r>
              <a:rPr lang="en-GB" sz="900" spc="-20" dirty="0">
                <a:latin typeface="Calibri"/>
                <a:cs typeface="Calibri"/>
              </a:rPr>
              <a:t>In </a:t>
            </a:r>
            <a:r>
              <a:rPr lang="en-GB" sz="900" b="1" spc="-20" dirty="0">
                <a:latin typeface="Calibri"/>
                <a:cs typeface="Calibri"/>
              </a:rPr>
              <a:t>PE</a:t>
            </a:r>
            <a:r>
              <a:rPr lang="en-GB" sz="900" spc="-20" dirty="0">
                <a:latin typeface="Calibri"/>
                <a:cs typeface="Calibri"/>
              </a:rPr>
              <a:t> we will have indoor and outdoor lessons each week. Our indoor sessions will be fitness and fundamentals. Our outdoor sessions will be Invasion games and problem solving games.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6336</TotalTime>
  <Words>1060</Words>
  <Application>Microsoft Office PowerPoint</Application>
  <PresentationFormat>Custom</PresentationFormat>
  <Paragraphs>35</Paragraphs>
  <Slides>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Autumn Term Year A</dc:title>
  <dc:creator>Debbie Williams</dc:creator>
  <cp:lastModifiedBy>Rebecca Frith</cp:lastModifiedBy>
  <cp:revision>134</cp:revision>
  <dcterms:created xsi:type="dcterms:W3CDTF">2023-07-18T08:33:30Z</dcterms:created>
  <dcterms:modified xsi:type="dcterms:W3CDTF">2025-08-30T09:25:58Z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2022-09-29T00:00:00Z</vt:filetime>
  </property>
  <property fmtid="{D5CDD505-2E9C-101B-9397-08002B2CF9AE}" pid="3" name="Creator">
    <vt:lpwstr>Microsoft® Word for Microsoft 365</vt:lpwstr>
  </property>
  <property fmtid="{D5CDD505-2E9C-101B-9397-08002B2CF9AE}" pid="4" name="LastSaved">
    <vt:filetime>2023-07-18T00:00:00Z</vt:filetime>
  </property>
  <property fmtid="{D5CDD505-2E9C-101B-9397-08002B2CF9AE}" pid="5" name="Producer">
    <vt:lpwstr>Microsoft® Word for Microsoft 365</vt:lpwstr>
  </property>
</Properties>
</file>